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3" r:id="rId3"/>
    <p:sldId id="274" r:id="rId4"/>
    <p:sldId id="275" r:id="rId5"/>
    <p:sldId id="276" r:id="rId6"/>
    <p:sldId id="277" r:id="rId7"/>
    <p:sldId id="278" r:id="rId8"/>
    <p:sldId id="279" r:id="rId9"/>
    <p:sldId id="280" r:id="rId10"/>
    <p:sldId id="281" r:id="rId11"/>
    <p:sldId id="282" r:id="rId12"/>
    <p:sldId id="283" r:id="rId13"/>
    <p:sldId id="284" r:id="rId14"/>
    <p:sldId id="285"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9" autoAdjust="0"/>
    <p:restoredTop sz="94660"/>
  </p:normalViewPr>
  <p:slideViewPr>
    <p:cSldViewPr snapToGrid="0">
      <p:cViewPr>
        <p:scale>
          <a:sx n="125" d="100"/>
          <a:sy n="125" d="100"/>
        </p:scale>
        <p:origin x="-72" y="44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0DC6BE83-9E12-C126-E779-490B32BCEEB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76" t="1574" b="61973"/>
          <a:stretch/>
        </p:blipFill>
        <p:spPr>
          <a:xfrm>
            <a:off x="-10027" y="-5640"/>
            <a:ext cx="12202027" cy="6863640"/>
          </a:xfrm>
          <a:prstGeom prst="rect">
            <a:avLst/>
          </a:prstGeom>
          <a:effectLst>
            <a:outerShdw dist="50800" dir="5400000" algn="ctr" rotWithShape="0">
              <a:srgbClr val="000000">
                <a:alpha val="0"/>
              </a:srgbClr>
            </a:outerShdw>
          </a:effectLst>
        </p:spPr>
      </p:pic>
      <p:sp>
        <p:nvSpPr>
          <p:cNvPr id="6" name="Freeform 5">
            <a:extLst>
              <a:ext uri="{FF2B5EF4-FFF2-40B4-BE49-F238E27FC236}">
                <a16:creationId xmlns:a16="http://schemas.microsoft.com/office/drawing/2014/main" xmlns="" id="{F3BB404B-DBB3-4966-2761-0DA8722666AA}"/>
              </a:ext>
            </a:extLst>
          </p:cNvPr>
          <p:cNvSpPr>
            <a:spLocks/>
          </p:cNvSpPr>
          <p:nvPr userDrawn="1"/>
        </p:nvSpPr>
        <p:spPr bwMode="auto">
          <a:xfrm>
            <a:off x="69778" y="4432519"/>
            <a:ext cx="6362487" cy="2337896"/>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noFill/>
          <a:ln w="6350">
            <a:solidFill>
              <a:srgbClr val="002060">
                <a:alpha val="67000"/>
              </a:srgbClr>
            </a:solidFill>
          </a:ln>
        </p:spPr>
        <p:txBody>
          <a:bodyPr vert="horz" wrap="square" lIns="68580" tIns="34290" rIns="68580" bIns="34290" numCol="1" anchor="t" anchorCtr="0" compatLnSpc="1">
            <a:prstTxWarp prst="textNoShape">
              <a:avLst/>
            </a:prstTxWarp>
          </a:bodyPr>
          <a:lstStyle/>
          <a:p>
            <a:pPr>
              <a:buNone/>
            </a:pPr>
            <a:endParaRPr lang="zh-CN" altLang="en-US" sz="1200" b="1" dirty="0">
              <a:latin typeface="+mn-ea"/>
              <a:cs typeface="+mn-ea"/>
            </a:endParaRPr>
          </a:p>
        </p:txBody>
      </p:sp>
      <p:sp>
        <p:nvSpPr>
          <p:cNvPr id="7" name="矩形 6">
            <a:extLst>
              <a:ext uri="{FF2B5EF4-FFF2-40B4-BE49-F238E27FC236}">
                <a16:creationId xmlns:a16="http://schemas.microsoft.com/office/drawing/2014/main" xmlns="" id="{FF997877-BED9-68AF-D7BA-F3614836EEEF}"/>
              </a:ext>
            </a:extLst>
          </p:cNvPr>
          <p:cNvSpPr/>
          <p:nvPr userDrawn="1"/>
        </p:nvSpPr>
        <p:spPr>
          <a:xfrm>
            <a:off x="0" y="0"/>
            <a:ext cx="12202027" cy="6863640"/>
          </a:xfrm>
          <a:prstGeom prst="rect">
            <a:avLst/>
          </a:prstGeom>
          <a:solidFill>
            <a:schemeClr val="bg1">
              <a:lumMod val="95000"/>
              <a:alpha val="37000"/>
            </a:schemeClr>
          </a:solidFill>
          <a:ln>
            <a:noFill/>
          </a:ln>
          <a:effectLst>
            <a:outerShdw blurRad="50800" dist="50800" dir="5400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圆角矩形 17">
            <a:extLst>
              <a:ext uri="{FF2B5EF4-FFF2-40B4-BE49-F238E27FC236}">
                <a16:creationId xmlns:a16="http://schemas.microsoft.com/office/drawing/2014/main" xmlns="" id="{F278AAB0-88CB-2F58-9A6B-39E155667AF4}"/>
              </a:ext>
            </a:extLst>
          </p:cNvPr>
          <p:cNvSpPr/>
          <p:nvPr userDrawn="1"/>
        </p:nvSpPr>
        <p:spPr>
          <a:xfrm>
            <a:off x="1371012" y="1966404"/>
            <a:ext cx="9531956" cy="1347758"/>
          </a:xfrm>
          <a:prstGeom prst="roundRect">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endParaRPr lang="zh-CN" altLang="en-US" sz="2000" dirty="0">
              <a:solidFill>
                <a:schemeClr val="tx2"/>
              </a:solidFill>
              <a:latin typeface="+mn-ea"/>
              <a:cs typeface="+mn-ea"/>
            </a:endParaRPr>
          </a:p>
        </p:txBody>
      </p:sp>
      <p:sp>
        <p:nvSpPr>
          <p:cNvPr id="9" name="Freeform 5">
            <a:extLst>
              <a:ext uri="{FF2B5EF4-FFF2-40B4-BE49-F238E27FC236}">
                <a16:creationId xmlns:a16="http://schemas.microsoft.com/office/drawing/2014/main" xmlns="" id="{69DF78DD-B37A-94B4-2A14-AD9DEC3A79DB}"/>
              </a:ext>
            </a:extLst>
          </p:cNvPr>
          <p:cNvSpPr>
            <a:spLocks/>
          </p:cNvSpPr>
          <p:nvPr userDrawn="1"/>
        </p:nvSpPr>
        <p:spPr bwMode="auto">
          <a:xfrm>
            <a:off x="3167043" y="2247391"/>
            <a:ext cx="2341924" cy="972799"/>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gradFill flip="none" rotWithShape="1">
            <a:gsLst>
              <a:gs pos="0">
                <a:schemeClr val="bg1"/>
              </a:gs>
              <a:gs pos="36000">
                <a:schemeClr val="bg1"/>
              </a:gs>
              <a:gs pos="100000">
                <a:srgbClr val="C7C7C7"/>
              </a:gs>
            </a:gsLst>
            <a:lin ang="13500000" scaled="1"/>
            <a:tileRect/>
          </a:gradFill>
          <a:ln w="12700">
            <a:solidFill>
              <a:schemeClr val="bg2"/>
            </a:solidFill>
          </a:ln>
          <a:effectLst>
            <a:outerShdw blurRad="419100" dist="330200" dir="2700000" sx="80000" sy="80000" algn="tl" rotWithShape="0">
              <a:srgbClr val="618E87"/>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endParaRPr lang="zh-CN" altLang="en-US" sz="1200" dirty="0">
              <a:solidFill>
                <a:schemeClr val="tx2"/>
              </a:solidFill>
              <a:latin typeface="+mn-ea"/>
              <a:cs typeface="+mn-ea"/>
            </a:endParaRPr>
          </a:p>
        </p:txBody>
      </p:sp>
      <p:sp>
        <p:nvSpPr>
          <p:cNvPr id="10" name="Freeform 5">
            <a:extLst>
              <a:ext uri="{FF2B5EF4-FFF2-40B4-BE49-F238E27FC236}">
                <a16:creationId xmlns:a16="http://schemas.microsoft.com/office/drawing/2014/main" xmlns="" id="{A889251B-8215-14A9-0DF1-D2EC14679B71}"/>
              </a:ext>
            </a:extLst>
          </p:cNvPr>
          <p:cNvSpPr>
            <a:spLocks/>
          </p:cNvSpPr>
          <p:nvPr userDrawn="1"/>
        </p:nvSpPr>
        <p:spPr bwMode="auto">
          <a:xfrm>
            <a:off x="4963074" y="2247391"/>
            <a:ext cx="2341924" cy="972799"/>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gradFill flip="none" rotWithShape="1">
            <a:gsLst>
              <a:gs pos="0">
                <a:schemeClr val="bg1"/>
              </a:gs>
              <a:gs pos="36000">
                <a:schemeClr val="bg1"/>
              </a:gs>
              <a:gs pos="100000">
                <a:srgbClr val="C7C7C7"/>
              </a:gs>
            </a:gsLst>
            <a:lin ang="13500000" scaled="1"/>
            <a:tileRect/>
          </a:gradFill>
          <a:ln w="12700">
            <a:solidFill>
              <a:schemeClr val="bg2"/>
            </a:solidFill>
          </a:ln>
          <a:effectLst>
            <a:outerShdw blurRad="419100" dist="330200" dir="2700000" sx="80000" sy="80000" algn="tl" rotWithShape="0">
              <a:srgbClr val="618E87"/>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endParaRPr lang="zh-CN" altLang="en-US" sz="1200" dirty="0">
              <a:solidFill>
                <a:schemeClr val="tx2"/>
              </a:solidFill>
              <a:latin typeface="+mn-ea"/>
              <a:cs typeface="+mn-ea"/>
            </a:endParaRPr>
          </a:p>
        </p:txBody>
      </p:sp>
      <p:sp>
        <p:nvSpPr>
          <p:cNvPr id="11" name="Freeform 5">
            <a:extLst>
              <a:ext uri="{FF2B5EF4-FFF2-40B4-BE49-F238E27FC236}">
                <a16:creationId xmlns:a16="http://schemas.microsoft.com/office/drawing/2014/main" xmlns="" id="{BF0FDCF3-BF98-E824-1504-5C624B456D55}"/>
              </a:ext>
            </a:extLst>
          </p:cNvPr>
          <p:cNvSpPr>
            <a:spLocks/>
          </p:cNvSpPr>
          <p:nvPr userDrawn="1"/>
        </p:nvSpPr>
        <p:spPr bwMode="auto">
          <a:xfrm>
            <a:off x="6759105" y="2247391"/>
            <a:ext cx="2341924" cy="972799"/>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gradFill flip="none" rotWithShape="1">
            <a:gsLst>
              <a:gs pos="0">
                <a:schemeClr val="bg1"/>
              </a:gs>
              <a:gs pos="36000">
                <a:schemeClr val="bg1"/>
              </a:gs>
              <a:gs pos="100000">
                <a:srgbClr val="C7C7C7"/>
              </a:gs>
            </a:gsLst>
            <a:lin ang="13500000" scaled="1"/>
            <a:tileRect/>
          </a:gradFill>
          <a:ln w="12700">
            <a:solidFill>
              <a:schemeClr val="bg2"/>
            </a:solidFill>
          </a:ln>
          <a:effectLst>
            <a:outerShdw blurRad="419100" dist="330200" dir="2700000" sx="80000" sy="80000" algn="tl" rotWithShape="0">
              <a:srgbClr val="618E87"/>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zh-CN" altLang="en-US" sz="1200" b="1">
              <a:solidFill>
                <a:schemeClr val="tx2"/>
              </a:solidFill>
              <a:latin typeface="+mn-ea"/>
              <a:cs typeface="+mn-ea"/>
            </a:endParaRPr>
          </a:p>
        </p:txBody>
      </p:sp>
      <p:sp>
        <p:nvSpPr>
          <p:cNvPr id="12" name="Freeform 5">
            <a:extLst>
              <a:ext uri="{FF2B5EF4-FFF2-40B4-BE49-F238E27FC236}">
                <a16:creationId xmlns:a16="http://schemas.microsoft.com/office/drawing/2014/main" xmlns="" id="{E27E49B8-13E3-08C4-11F7-4E5B311DD838}"/>
              </a:ext>
            </a:extLst>
          </p:cNvPr>
          <p:cNvSpPr>
            <a:spLocks/>
          </p:cNvSpPr>
          <p:nvPr userDrawn="1"/>
        </p:nvSpPr>
        <p:spPr bwMode="auto">
          <a:xfrm>
            <a:off x="1371012" y="2247391"/>
            <a:ext cx="2341924" cy="972799"/>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gradFill flip="none" rotWithShape="1">
            <a:gsLst>
              <a:gs pos="0">
                <a:schemeClr val="bg1"/>
              </a:gs>
              <a:gs pos="36000">
                <a:schemeClr val="bg1"/>
              </a:gs>
              <a:gs pos="100000">
                <a:srgbClr val="C7C7C7"/>
              </a:gs>
            </a:gsLst>
            <a:lin ang="13500000" scaled="1"/>
            <a:tileRect/>
          </a:gradFill>
          <a:ln w="12700">
            <a:solidFill>
              <a:schemeClr val="bg2"/>
            </a:solidFill>
          </a:ln>
          <a:effectLst>
            <a:outerShdw blurRad="419100" dist="330200" dir="2700000" sx="80000" sy="80000" algn="tl" rotWithShape="0">
              <a:srgbClr val="618E87"/>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endParaRPr lang="zh-CN" altLang="en-US" sz="1200" dirty="0">
              <a:solidFill>
                <a:schemeClr val="tx2"/>
              </a:solidFill>
              <a:latin typeface="+mn-ea"/>
              <a:cs typeface="+mn-ea"/>
            </a:endParaRPr>
          </a:p>
        </p:txBody>
      </p:sp>
      <p:sp>
        <p:nvSpPr>
          <p:cNvPr id="13" name="Freeform 5">
            <a:extLst>
              <a:ext uri="{FF2B5EF4-FFF2-40B4-BE49-F238E27FC236}">
                <a16:creationId xmlns:a16="http://schemas.microsoft.com/office/drawing/2014/main" xmlns="" id="{6C8B3144-D3A5-1A5E-5366-C3C6568FDA71}"/>
              </a:ext>
            </a:extLst>
          </p:cNvPr>
          <p:cNvSpPr>
            <a:spLocks/>
          </p:cNvSpPr>
          <p:nvPr userDrawn="1"/>
        </p:nvSpPr>
        <p:spPr bwMode="auto">
          <a:xfrm>
            <a:off x="1370058" y="5081757"/>
            <a:ext cx="2892228" cy="1062749"/>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chemeClr val="bg1">
              <a:alpha val="10000"/>
            </a:schemeClr>
          </a:solidFill>
          <a:ln>
            <a:noFill/>
          </a:ln>
        </p:spPr>
        <p:txBody>
          <a:bodyPr vert="horz" wrap="square" lIns="68580" tIns="34290" rIns="68580" bIns="34290" numCol="1" anchor="t" anchorCtr="0" compatLnSpc="1">
            <a:prstTxWarp prst="textNoShape">
              <a:avLst/>
            </a:prstTxWarp>
          </a:bodyPr>
          <a:lstStyle/>
          <a:p>
            <a:pPr>
              <a:buNone/>
            </a:pPr>
            <a:endParaRPr lang="zh-CN" altLang="en-US" sz="1200" b="1" dirty="0">
              <a:latin typeface="+mn-ea"/>
              <a:cs typeface="+mn-ea"/>
            </a:endParaRPr>
          </a:p>
        </p:txBody>
      </p:sp>
      <p:sp>
        <p:nvSpPr>
          <p:cNvPr id="14" name="Freeform 5">
            <a:extLst>
              <a:ext uri="{FF2B5EF4-FFF2-40B4-BE49-F238E27FC236}">
                <a16:creationId xmlns:a16="http://schemas.microsoft.com/office/drawing/2014/main" xmlns="" id="{2EBB21F9-FA18-24AB-0432-5B42E777CD3F}"/>
              </a:ext>
            </a:extLst>
          </p:cNvPr>
          <p:cNvSpPr>
            <a:spLocks/>
          </p:cNvSpPr>
          <p:nvPr userDrawn="1"/>
        </p:nvSpPr>
        <p:spPr bwMode="auto">
          <a:xfrm>
            <a:off x="1451565" y="5008958"/>
            <a:ext cx="2674697" cy="982818"/>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chemeClr val="bg1">
              <a:alpha val="20000"/>
            </a:schemeClr>
          </a:solidFill>
          <a:ln>
            <a:noFill/>
          </a:ln>
        </p:spPr>
        <p:txBody>
          <a:bodyPr vert="horz" wrap="square" lIns="68580" tIns="34290" rIns="68580" bIns="34290" numCol="1" anchor="t" anchorCtr="0" compatLnSpc="1">
            <a:prstTxWarp prst="textNoShape">
              <a:avLst/>
            </a:prstTxWarp>
          </a:bodyPr>
          <a:lstStyle/>
          <a:p>
            <a:pPr>
              <a:buNone/>
            </a:pPr>
            <a:endParaRPr lang="zh-CN" altLang="en-US" sz="1200" b="1">
              <a:latin typeface="+mn-ea"/>
              <a:cs typeface="+mn-ea"/>
            </a:endParaRPr>
          </a:p>
        </p:txBody>
      </p:sp>
      <p:sp>
        <p:nvSpPr>
          <p:cNvPr id="15" name="Freeform 5">
            <a:extLst>
              <a:ext uri="{FF2B5EF4-FFF2-40B4-BE49-F238E27FC236}">
                <a16:creationId xmlns:a16="http://schemas.microsoft.com/office/drawing/2014/main" xmlns="" id="{BC6F3449-2320-5584-516B-74D50FEAE400}"/>
              </a:ext>
            </a:extLst>
          </p:cNvPr>
          <p:cNvSpPr>
            <a:spLocks/>
          </p:cNvSpPr>
          <p:nvPr userDrawn="1"/>
        </p:nvSpPr>
        <p:spPr bwMode="auto">
          <a:xfrm>
            <a:off x="1539350" y="4926583"/>
            <a:ext cx="2440407" cy="896728"/>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rgbClr val="397099"/>
          </a:solidFill>
          <a:ln w="12700">
            <a:solidFill>
              <a:schemeClr val="bg1"/>
            </a:solidFill>
          </a:ln>
          <a:effectLst>
            <a:outerShdw blurRad="419100" dist="330200" dir="2700000" sx="80000" sy="80000" algn="tl" rotWithShape="0">
              <a:srgbClr val="3F6C8C"/>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zh-CN" altLang="en-US" sz="1200" b="1" dirty="0">
              <a:latin typeface="+mn-ea"/>
              <a:cs typeface="+mn-ea"/>
            </a:endParaRPr>
          </a:p>
        </p:txBody>
      </p:sp>
      <p:sp>
        <p:nvSpPr>
          <p:cNvPr id="16" name="Freeform 5">
            <a:extLst>
              <a:ext uri="{FF2B5EF4-FFF2-40B4-BE49-F238E27FC236}">
                <a16:creationId xmlns:a16="http://schemas.microsoft.com/office/drawing/2014/main" xmlns="" id="{36A478B8-FD0C-6F6B-BA74-B6F7724A1E89}"/>
              </a:ext>
            </a:extLst>
          </p:cNvPr>
          <p:cNvSpPr>
            <a:spLocks/>
          </p:cNvSpPr>
          <p:nvPr userDrawn="1"/>
        </p:nvSpPr>
        <p:spPr bwMode="auto">
          <a:xfrm>
            <a:off x="1539350" y="4539332"/>
            <a:ext cx="2440407" cy="896728"/>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rgbClr val="54939B"/>
          </a:solidFill>
          <a:ln w="12700">
            <a:solidFill>
              <a:schemeClr val="bg2"/>
            </a:solidFill>
          </a:ln>
          <a:effectLst>
            <a:outerShdw blurRad="279400" dist="419100" dir="2700000" algn="tl" rotWithShape="0">
              <a:schemeClr val="accent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zh-CN" altLang="en-US" sz="1200" b="1" dirty="0">
              <a:latin typeface="+mn-ea"/>
              <a:cs typeface="+mn-ea"/>
            </a:endParaRPr>
          </a:p>
        </p:txBody>
      </p:sp>
      <p:sp>
        <p:nvSpPr>
          <p:cNvPr id="17" name="Freeform 5">
            <a:extLst>
              <a:ext uri="{FF2B5EF4-FFF2-40B4-BE49-F238E27FC236}">
                <a16:creationId xmlns:a16="http://schemas.microsoft.com/office/drawing/2014/main" xmlns="" id="{9DCCC035-E73B-E5C9-31FA-00CEC11F31A0}"/>
              </a:ext>
            </a:extLst>
          </p:cNvPr>
          <p:cNvSpPr>
            <a:spLocks/>
          </p:cNvSpPr>
          <p:nvPr userDrawn="1"/>
        </p:nvSpPr>
        <p:spPr bwMode="auto">
          <a:xfrm>
            <a:off x="1539350" y="4133069"/>
            <a:ext cx="2440407" cy="896728"/>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rgbClr val="BFDAE9"/>
          </a:solidFill>
          <a:ln w="12700">
            <a:solidFill>
              <a:schemeClr val="bg1"/>
            </a:solidFill>
          </a:ln>
          <a:effectLst>
            <a:outerShdw blurRad="419100" dist="330200" dir="2700000" sx="80000" sy="80000" algn="tl" rotWithShape="0">
              <a:srgbClr val="3F6C8C"/>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zh-CN" altLang="en-US" sz="1200" b="1" dirty="0">
              <a:latin typeface="+mn-ea"/>
              <a:cs typeface="+mn-ea"/>
            </a:endParaRPr>
          </a:p>
        </p:txBody>
      </p:sp>
      <p:sp>
        <p:nvSpPr>
          <p:cNvPr id="18" name="Freeform 5">
            <a:extLst>
              <a:ext uri="{FF2B5EF4-FFF2-40B4-BE49-F238E27FC236}">
                <a16:creationId xmlns:a16="http://schemas.microsoft.com/office/drawing/2014/main" xmlns="" id="{1D32D974-6CF1-DCE2-47C1-BC82910DBEE3}"/>
              </a:ext>
            </a:extLst>
          </p:cNvPr>
          <p:cNvSpPr>
            <a:spLocks/>
          </p:cNvSpPr>
          <p:nvPr userDrawn="1"/>
        </p:nvSpPr>
        <p:spPr bwMode="auto">
          <a:xfrm>
            <a:off x="1539350" y="3764828"/>
            <a:ext cx="2440407" cy="896728"/>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rgbClr val="2C8A5B"/>
          </a:solidFill>
          <a:ln w="12700">
            <a:solidFill>
              <a:schemeClr val="bg2"/>
            </a:solidFill>
          </a:ln>
          <a:effectLst>
            <a:outerShdw blurRad="279400" dist="419100" dir="2700000" algn="tl" rotWithShape="0">
              <a:schemeClr val="accent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zh-CN" altLang="en-US" sz="1200" b="1" dirty="0">
              <a:latin typeface="+mn-ea"/>
              <a:cs typeface="+mn-ea"/>
            </a:endParaRPr>
          </a:p>
        </p:txBody>
      </p:sp>
      <p:sp>
        <p:nvSpPr>
          <p:cNvPr id="19" name="TextBox 64">
            <a:extLst>
              <a:ext uri="{FF2B5EF4-FFF2-40B4-BE49-F238E27FC236}">
                <a16:creationId xmlns:a16="http://schemas.microsoft.com/office/drawing/2014/main" xmlns="" id="{922DE3E7-2070-8E7E-196D-0702DAEC438B}"/>
              </a:ext>
            </a:extLst>
          </p:cNvPr>
          <p:cNvSpPr txBox="1">
            <a:spLocks noChangeArrowheads="1"/>
          </p:cNvSpPr>
          <p:nvPr userDrawn="1"/>
        </p:nvSpPr>
        <p:spPr bwMode="auto">
          <a:xfrm>
            <a:off x="7600273" y="6063429"/>
            <a:ext cx="3880884" cy="584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indent="0">
              <a:buNone/>
            </a:pPr>
            <a:r>
              <a:rPr lang="zh-CN" altLang="en-US" sz="3200" kern="1200" dirty="0">
                <a:solidFill>
                  <a:schemeClr val="accent5">
                    <a:lumMod val="50000"/>
                  </a:schemeClr>
                </a:solidFill>
                <a:latin typeface="华文新魏" panose="02010800040101010101" pitchFamily="2" charset="-122"/>
                <a:ea typeface="华文新魏" panose="02010800040101010101" pitchFamily="2" charset="-122"/>
                <a:cs typeface="+mn-ea"/>
              </a:rPr>
              <a:t>北京理工大学出版社</a:t>
            </a:r>
          </a:p>
        </p:txBody>
      </p:sp>
      <p:sp>
        <p:nvSpPr>
          <p:cNvPr id="20" name="矩形 19">
            <a:extLst>
              <a:ext uri="{FF2B5EF4-FFF2-40B4-BE49-F238E27FC236}">
                <a16:creationId xmlns:a16="http://schemas.microsoft.com/office/drawing/2014/main" xmlns="" id="{7697BBED-0D55-CADC-F6F5-C9A6B6101734}"/>
              </a:ext>
            </a:extLst>
          </p:cNvPr>
          <p:cNvSpPr/>
          <p:nvPr userDrawn="1"/>
        </p:nvSpPr>
        <p:spPr>
          <a:xfrm>
            <a:off x="1640882" y="2131683"/>
            <a:ext cx="8754077" cy="923330"/>
          </a:xfrm>
          <a:prstGeom prst="rect">
            <a:avLst/>
          </a:prstGeom>
        </p:spPr>
        <p:txBody>
          <a:bodyPr wrap="square">
            <a:spAutoFit/>
          </a:bodyPr>
          <a:lstStyle/>
          <a:p>
            <a:pPr algn="dist">
              <a:buNone/>
            </a:pPr>
            <a:r>
              <a:rPr lang="zh-CN" altLang="en-US" sz="5400" dirty="0">
                <a:ln w="17780" cmpd="sng">
                  <a:noFill/>
                  <a:prstDash val="solid"/>
                  <a:miter lim="800000"/>
                </a:ln>
                <a:solidFill>
                  <a:srgbClr val="002060"/>
                </a:solidFill>
                <a:latin typeface="经典特宋简" panose="02010609010101010101" pitchFamily="49" charset="-122"/>
                <a:ea typeface="经典特宋简" panose="02010609010101010101" pitchFamily="49" charset="-122"/>
                <a:cs typeface="经典特宋简" panose="02010609010101010101" pitchFamily="49" charset="-122"/>
              </a:rPr>
              <a:t>机械测量与测绘技术</a:t>
            </a:r>
          </a:p>
        </p:txBody>
      </p:sp>
      <p:sp>
        <p:nvSpPr>
          <p:cNvPr id="21" name="TextBox 64">
            <a:extLst>
              <a:ext uri="{FF2B5EF4-FFF2-40B4-BE49-F238E27FC236}">
                <a16:creationId xmlns:a16="http://schemas.microsoft.com/office/drawing/2014/main" xmlns="" id="{A700D41B-1E83-02EB-1989-57BD5FF03B4D}"/>
              </a:ext>
            </a:extLst>
          </p:cNvPr>
          <p:cNvSpPr txBox="1">
            <a:spLocks noChangeArrowheads="1"/>
          </p:cNvSpPr>
          <p:nvPr userDrawn="1"/>
        </p:nvSpPr>
        <p:spPr bwMode="auto">
          <a:xfrm>
            <a:off x="462972" y="498245"/>
            <a:ext cx="4374842" cy="584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indent="0">
              <a:buNone/>
            </a:pPr>
            <a:r>
              <a:rPr lang="zh-CN" altLang="en-US" sz="3200" dirty="0">
                <a:solidFill>
                  <a:schemeClr val="accent5">
                    <a:lumMod val="50000"/>
                  </a:schemeClr>
                </a:solidFill>
                <a:latin typeface="华文新魏" panose="02010800040101010101" pitchFamily="2" charset="-122"/>
                <a:ea typeface="华文新魏" panose="02010800040101010101" pitchFamily="2" charset="-122"/>
                <a:cs typeface="+mn-ea"/>
              </a:rPr>
              <a:t>江苏联合职业技术学院</a:t>
            </a:r>
          </a:p>
        </p:txBody>
      </p:sp>
      <p:pic>
        <p:nvPicPr>
          <p:cNvPr id="4" name="图片 3">
            <a:extLst>
              <a:ext uri="{FF2B5EF4-FFF2-40B4-BE49-F238E27FC236}">
                <a16:creationId xmlns:a16="http://schemas.microsoft.com/office/drawing/2014/main" xmlns="" id="{92EC1897-527E-823D-143D-018E67FB49BF}"/>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13999" r="79136"/>
          <a:stretch/>
        </p:blipFill>
        <p:spPr>
          <a:xfrm>
            <a:off x="10906593" y="44735"/>
            <a:ext cx="1285407" cy="1128104"/>
          </a:xfrm>
          <a:prstGeom prst="rect">
            <a:avLst/>
          </a:prstGeom>
        </p:spPr>
      </p:pic>
    </p:spTree>
    <p:extLst>
      <p:ext uri="{BB962C8B-B14F-4D97-AF65-F5344CB8AC3E}">
        <p14:creationId xmlns:p14="http://schemas.microsoft.com/office/powerpoint/2010/main" val="10515096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5A87EFB-BC2D-F465-4826-15D0D835A84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CF66EB9A-631B-9393-D85A-260602184F4B}"/>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ACCE1402-95C3-1BA6-2EC4-C2C7E6F23217}"/>
              </a:ext>
            </a:extLst>
          </p:cNvPr>
          <p:cNvSpPr>
            <a:spLocks noGrp="1"/>
          </p:cNvSpPr>
          <p:nvPr>
            <p:ph type="dt" sz="half" idx="10"/>
          </p:nvPr>
        </p:nvSpPr>
        <p:spPr/>
        <p:txBody>
          <a:bodyPr/>
          <a:lstStyle/>
          <a:p>
            <a:fld id="{61F5B228-E2BF-45DF-AB45-44C26D0A4837}" type="datetimeFigureOut">
              <a:rPr lang="zh-CN" altLang="en-US" smtClean="0"/>
              <a:t>2023/2/20</a:t>
            </a:fld>
            <a:endParaRPr lang="zh-CN" altLang="en-US"/>
          </a:p>
        </p:txBody>
      </p:sp>
      <p:sp>
        <p:nvSpPr>
          <p:cNvPr id="5" name="页脚占位符 4">
            <a:extLst>
              <a:ext uri="{FF2B5EF4-FFF2-40B4-BE49-F238E27FC236}">
                <a16:creationId xmlns:a16="http://schemas.microsoft.com/office/drawing/2014/main" xmlns="" id="{46F29229-E11B-D430-5E45-DB4BA3C09C6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2A5F349-FB3E-BD15-8957-BE59798B0CA9}"/>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33276987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63586E7A-38DF-F2FA-4EF5-88E19AA3114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83C6558E-F71D-4CA8-AACF-84EC84D5B4DF}"/>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219AC1D6-B5C6-4154-857D-552AAB1E2633}"/>
              </a:ext>
            </a:extLst>
          </p:cNvPr>
          <p:cNvSpPr>
            <a:spLocks noGrp="1"/>
          </p:cNvSpPr>
          <p:nvPr>
            <p:ph type="dt" sz="half" idx="10"/>
          </p:nvPr>
        </p:nvSpPr>
        <p:spPr/>
        <p:txBody>
          <a:bodyPr/>
          <a:lstStyle/>
          <a:p>
            <a:fld id="{61F5B228-E2BF-45DF-AB45-44C26D0A4837}" type="datetimeFigureOut">
              <a:rPr lang="zh-CN" altLang="en-US" smtClean="0"/>
              <a:t>2023/2/20</a:t>
            </a:fld>
            <a:endParaRPr lang="zh-CN" altLang="en-US"/>
          </a:p>
        </p:txBody>
      </p:sp>
      <p:sp>
        <p:nvSpPr>
          <p:cNvPr id="5" name="页脚占位符 4">
            <a:extLst>
              <a:ext uri="{FF2B5EF4-FFF2-40B4-BE49-F238E27FC236}">
                <a16:creationId xmlns:a16="http://schemas.microsoft.com/office/drawing/2014/main" xmlns="" id="{359E19E8-3791-B479-9C3F-D9CA085193B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2CCC2C5-5149-86A9-6647-5F47E0D8D4B6}"/>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6017248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213CA2F-62AA-7A38-4440-35EAFE84D2B6}"/>
              </a:ext>
            </a:extLst>
          </p:cNvPr>
          <p:cNvSpPr>
            <a:spLocks noGrp="1"/>
          </p:cNvSpPr>
          <p:nvPr>
            <p:ph type="title"/>
          </p:nvPr>
        </p:nvSpPr>
        <p:spPr>
          <a:xfrm>
            <a:off x="645468" y="787655"/>
            <a:ext cx="10865777" cy="415710"/>
          </a:xfrm>
        </p:spPr>
        <p:txBody>
          <a:bodyPr/>
          <a:lstStyle/>
          <a:p>
            <a:r>
              <a:rPr lang="zh-CN" altLang="en-US" dirty="0"/>
              <a:t>单击此处编辑母版标题样式</a:t>
            </a:r>
          </a:p>
        </p:txBody>
      </p:sp>
      <p:sp>
        <p:nvSpPr>
          <p:cNvPr id="3" name="内容占位符 2">
            <a:extLst>
              <a:ext uri="{FF2B5EF4-FFF2-40B4-BE49-F238E27FC236}">
                <a16:creationId xmlns:a16="http://schemas.microsoft.com/office/drawing/2014/main" xmlns="" id="{36B066D4-9BED-290C-E1EC-03A0429B2DAF}"/>
              </a:ext>
            </a:extLst>
          </p:cNvPr>
          <p:cNvSpPr>
            <a:spLocks noGrp="1"/>
          </p:cNvSpPr>
          <p:nvPr>
            <p:ph idx="1"/>
          </p:nvPr>
        </p:nvSpPr>
        <p:spPr>
          <a:xfrm>
            <a:off x="645468" y="1363485"/>
            <a:ext cx="10865776" cy="481347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F4E0A19C-FAE5-C3C3-0876-C4F28E63741C}"/>
              </a:ext>
            </a:extLst>
          </p:cNvPr>
          <p:cNvSpPr>
            <a:spLocks noGrp="1"/>
          </p:cNvSpPr>
          <p:nvPr>
            <p:ph type="dt" sz="half" idx="10"/>
          </p:nvPr>
        </p:nvSpPr>
        <p:spPr/>
        <p:txBody>
          <a:bodyPr/>
          <a:lstStyle/>
          <a:p>
            <a:fld id="{61F5B228-E2BF-45DF-AB45-44C26D0A4837}" type="datetimeFigureOut">
              <a:rPr lang="zh-CN" altLang="en-US" smtClean="0"/>
              <a:t>2023/2/20</a:t>
            </a:fld>
            <a:endParaRPr lang="zh-CN" altLang="en-US"/>
          </a:p>
        </p:txBody>
      </p:sp>
      <p:sp>
        <p:nvSpPr>
          <p:cNvPr id="5" name="页脚占位符 4">
            <a:extLst>
              <a:ext uri="{FF2B5EF4-FFF2-40B4-BE49-F238E27FC236}">
                <a16:creationId xmlns:a16="http://schemas.microsoft.com/office/drawing/2014/main" xmlns="" id="{D82A0729-3D0A-B5D1-F932-BF4CC7DF9FC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517B537-17A3-F66B-7DC8-36BCDD01E0E2}"/>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
        <p:nvSpPr>
          <p:cNvPr id="17" name="矩形 7">
            <a:extLst>
              <a:ext uri="{FF2B5EF4-FFF2-40B4-BE49-F238E27FC236}">
                <a16:creationId xmlns:a16="http://schemas.microsoft.com/office/drawing/2014/main" xmlns="" id="{6DEF7231-C377-7775-3266-F9944A159FD5}"/>
              </a:ext>
            </a:extLst>
          </p:cNvPr>
          <p:cNvSpPr/>
          <p:nvPr userDrawn="1"/>
        </p:nvSpPr>
        <p:spPr>
          <a:xfrm>
            <a:off x="263679" y="141480"/>
            <a:ext cx="240030" cy="342900"/>
          </a:xfrm>
          <a:prstGeom prst="chevron">
            <a:avLst/>
          </a:prstGeom>
          <a:solidFill>
            <a:srgbClr val="397099"/>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sp>
        <p:nvSpPr>
          <p:cNvPr id="18" name="矩形 8">
            <a:extLst>
              <a:ext uri="{FF2B5EF4-FFF2-40B4-BE49-F238E27FC236}">
                <a16:creationId xmlns:a16="http://schemas.microsoft.com/office/drawing/2014/main" xmlns="" id="{9DF4965E-DC45-3FE7-F2E8-F546F3457CC2}"/>
              </a:ext>
            </a:extLst>
          </p:cNvPr>
          <p:cNvSpPr/>
          <p:nvPr userDrawn="1"/>
        </p:nvSpPr>
        <p:spPr>
          <a:xfrm>
            <a:off x="455155" y="141480"/>
            <a:ext cx="190313" cy="342900"/>
          </a:xfrm>
          <a:prstGeom prst="chevron">
            <a:avLst>
              <a:gd name="adj" fmla="val 63313"/>
            </a:avLst>
          </a:prstGeom>
          <a:solidFill>
            <a:srgbClr val="BFDAE9"/>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sp>
        <p:nvSpPr>
          <p:cNvPr id="19" name="矩形 7">
            <a:extLst>
              <a:ext uri="{FF2B5EF4-FFF2-40B4-BE49-F238E27FC236}">
                <a16:creationId xmlns:a16="http://schemas.microsoft.com/office/drawing/2014/main" xmlns="" id="{D804A0AF-8FB8-5869-6511-6EE55B4EC576}"/>
              </a:ext>
            </a:extLst>
          </p:cNvPr>
          <p:cNvSpPr/>
          <p:nvPr userDrawn="1"/>
        </p:nvSpPr>
        <p:spPr>
          <a:xfrm>
            <a:off x="0" y="141480"/>
            <a:ext cx="339184" cy="342900"/>
          </a:xfrm>
          <a:prstGeom prst="homePlate">
            <a:avLst>
              <a:gd name="adj" fmla="val 30342"/>
            </a:avLst>
          </a:prstGeom>
          <a:solidFill>
            <a:srgbClr val="54939B"/>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rgbClr val="000000"/>
              </a:solidFill>
              <a:effectLst/>
              <a:uLnTx/>
              <a:uFillTx/>
              <a:latin typeface="Calibri" panose="020F0502020204030204"/>
              <a:ea typeface="宋体" panose="02010600030101010101" pitchFamily="2" charset="-122"/>
            </a:endParaRPr>
          </a:p>
        </p:txBody>
      </p:sp>
      <p:sp>
        <p:nvSpPr>
          <p:cNvPr id="20" name="文本占位符 14">
            <a:extLst>
              <a:ext uri="{FF2B5EF4-FFF2-40B4-BE49-F238E27FC236}">
                <a16:creationId xmlns:a16="http://schemas.microsoft.com/office/drawing/2014/main" xmlns="" id="{70EBE135-B38D-35BE-429A-69ADCC2BBB36}"/>
              </a:ext>
            </a:extLst>
          </p:cNvPr>
          <p:cNvSpPr txBox="1">
            <a:spLocks/>
          </p:cNvSpPr>
          <p:nvPr userDrawn="1"/>
        </p:nvSpPr>
        <p:spPr>
          <a:xfrm>
            <a:off x="761439" y="141480"/>
            <a:ext cx="7634416" cy="408842"/>
          </a:xfrm>
          <a:prstGeom prst="rect">
            <a:avLst/>
          </a:prstGeom>
        </p:spPr>
        <p:txBody>
          <a:bodyPr>
            <a:noAutofit/>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2400" b="1" kern="1200">
                <a:solidFill>
                  <a:schemeClr val="tx2"/>
                </a:soli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ts val="500"/>
              </a:spcBef>
              <a:buFontTx/>
              <a:buNone/>
              <a:defRPr sz="1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CN" altLang="en-US" dirty="0" smtClean="0">
                <a:solidFill>
                  <a:schemeClr val="tx1"/>
                </a:solidFill>
              </a:rPr>
              <a:t>模块一  课题</a:t>
            </a:r>
            <a:r>
              <a:rPr lang="en-US" altLang="zh-CN" dirty="0" smtClean="0">
                <a:solidFill>
                  <a:schemeClr val="tx1"/>
                </a:solidFill>
              </a:rPr>
              <a:t>1 </a:t>
            </a:r>
            <a:r>
              <a:rPr lang="zh-CN" altLang="en-US" dirty="0" smtClean="0">
                <a:solidFill>
                  <a:schemeClr val="tx1"/>
                </a:solidFill>
              </a:rPr>
              <a:t>任务一 了解机械测量技术的相关知识</a:t>
            </a:r>
            <a:endParaRPr lang="zh-CN" altLang="en-US" dirty="0">
              <a:solidFill>
                <a:schemeClr val="tx1"/>
              </a:solidFill>
            </a:endParaRPr>
          </a:p>
        </p:txBody>
      </p:sp>
      <p:cxnSp>
        <p:nvCxnSpPr>
          <p:cNvPr id="21" name="直接连接符 20">
            <a:extLst>
              <a:ext uri="{FF2B5EF4-FFF2-40B4-BE49-F238E27FC236}">
                <a16:creationId xmlns:a16="http://schemas.microsoft.com/office/drawing/2014/main" xmlns="" id="{E3747BE5-9131-0BDB-9003-C2D40971D636}"/>
              </a:ext>
            </a:extLst>
          </p:cNvPr>
          <p:cNvCxnSpPr>
            <a:cxnSpLocks/>
          </p:cNvCxnSpPr>
          <p:nvPr userDrawn="1"/>
        </p:nvCxnSpPr>
        <p:spPr>
          <a:xfrm>
            <a:off x="0" y="627534"/>
            <a:ext cx="12192000" cy="0"/>
          </a:xfrm>
          <a:prstGeom prst="line">
            <a:avLst/>
          </a:prstGeom>
          <a:ln w="50800" cmpd="sng">
            <a:gradFill>
              <a:gsLst>
                <a:gs pos="0">
                  <a:srgbClr val="3F6C8C"/>
                </a:gs>
                <a:gs pos="100000">
                  <a:srgbClr val="EDEDEB"/>
                </a:gs>
              </a:gsLst>
              <a:lin ang="3600000" scaled="0"/>
            </a:gradFill>
            <a:prstDash val="solid"/>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xmlns="" id="{AC06387B-C54F-B321-2145-585083E57B4E}"/>
              </a:ext>
            </a:extLst>
          </p:cNvPr>
          <p:cNvSpPr/>
          <p:nvPr userDrawn="1"/>
        </p:nvSpPr>
        <p:spPr>
          <a:xfrm>
            <a:off x="0" y="6752793"/>
            <a:ext cx="3024000" cy="108000"/>
          </a:xfrm>
          <a:prstGeom prst="rect">
            <a:avLst/>
          </a:prstGeom>
          <a:solidFill>
            <a:srgbClr val="2C8A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矩形 23">
            <a:extLst>
              <a:ext uri="{FF2B5EF4-FFF2-40B4-BE49-F238E27FC236}">
                <a16:creationId xmlns:a16="http://schemas.microsoft.com/office/drawing/2014/main" xmlns="" id="{E4DD8519-F7CB-83EF-8477-0604ADB02213}"/>
              </a:ext>
            </a:extLst>
          </p:cNvPr>
          <p:cNvSpPr/>
          <p:nvPr userDrawn="1"/>
        </p:nvSpPr>
        <p:spPr>
          <a:xfrm>
            <a:off x="3056000" y="6752793"/>
            <a:ext cx="3024000" cy="108000"/>
          </a:xfrm>
          <a:prstGeom prst="rect">
            <a:avLst/>
          </a:prstGeom>
          <a:solidFill>
            <a:srgbClr val="B6C8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xmlns="" id="{97EAC1D9-BF56-5190-9275-2CBD58406FE5}"/>
              </a:ext>
            </a:extLst>
          </p:cNvPr>
          <p:cNvSpPr/>
          <p:nvPr userDrawn="1"/>
        </p:nvSpPr>
        <p:spPr>
          <a:xfrm>
            <a:off x="6112000" y="6752793"/>
            <a:ext cx="3024000" cy="108000"/>
          </a:xfrm>
          <a:prstGeom prst="rect">
            <a:avLst/>
          </a:prstGeom>
          <a:solidFill>
            <a:srgbClr val="618E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矩形 25">
            <a:extLst>
              <a:ext uri="{FF2B5EF4-FFF2-40B4-BE49-F238E27FC236}">
                <a16:creationId xmlns:a16="http://schemas.microsoft.com/office/drawing/2014/main" xmlns="" id="{82DAD396-D8D0-B79C-2C3A-B3E89EB7C1AF}"/>
              </a:ext>
            </a:extLst>
          </p:cNvPr>
          <p:cNvSpPr/>
          <p:nvPr userDrawn="1"/>
        </p:nvSpPr>
        <p:spPr>
          <a:xfrm>
            <a:off x="9168000" y="6752793"/>
            <a:ext cx="3024000" cy="108000"/>
          </a:xfrm>
          <a:prstGeom prst="rect">
            <a:avLst/>
          </a:prstGeom>
          <a:solidFill>
            <a:srgbClr val="496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8" name="图片 7">
            <a:extLst>
              <a:ext uri="{FF2B5EF4-FFF2-40B4-BE49-F238E27FC236}">
                <a16:creationId xmlns:a16="http://schemas.microsoft.com/office/drawing/2014/main" xmlns="" id="{6BB8CC7A-0486-7AD1-C32B-4E4CD149AF6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13999" r="79136"/>
          <a:stretch/>
        </p:blipFill>
        <p:spPr>
          <a:xfrm>
            <a:off x="11430561" y="47177"/>
            <a:ext cx="680756" cy="597448"/>
          </a:xfrm>
          <a:prstGeom prst="rect">
            <a:avLst/>
          </a:prstGeom>
        </p:spPr>
      </p:pic>
    </p:spTree>
    <p:extLst>
      <p:ext uri="{BB962C8B-B14F-4D97-AF65-F5344CB8AC3E}">
        <p14:creationId xmlns:p14="http://schemas.microsoft.com/office/powerpoint/2010/main" val="42911354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DF3062F-FB2A-007B-2263-476D3AF4A163}"/>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9C981F82-C81D-6046-B7A5-2B9D30D58DD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59927C5E-DD42-51F4-1BAA-B7C225B4AF0C}"/>
              </a:ext>
            </a:extLst>
          </p:cNvPr>
          <p:cNvSpPr>
            <a:spLocks noGrp="1"/>
          </p:cNvSpPr>
          <p:nvPr>
            <p:ph type="dt" sz="half" idx="10"/>
          </p:nvPr>
        </p:nvSpPr>
        <p:spPr/>
        <p:txBody>
          <a:bodyPr/>
          <a:lstStyle/>
          <a:p>
            <a:fld id="{61F5B228-E2BF-45DF-AB45-44C26D0A4837}" type="datetimeFigureOut">
              <a:rPr lang="zh-CN" altLang="en-US" smtClean="0"/>
              <a:t>2023/2/20</a:t>
            </a:fld>
            <a:endParaRPr lang="zh-CN" altLang="en-US"/>
          </a:p>
        </p:txBody>
      </p:sp>
      <p:sp>
        <p:nvSpPr>
          <p:cNvPr id="5" name="页脚占位符 4">
            <a:extLst>
              <a:ext uri="{FF2B5EF4-FFF2-40B4-BE49-F238E27FC236}">
                <a16:creationId xmlns:a16="http://schemas.microsoft.com/office/drawing/2014/main" xmlns="" id="{15DBF03B-5E4A-BF3C-1DC8-1DB59FF7469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60A2183-D01A-E0D7-0F06-F97C1DB0660C}"/>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39886805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A8A1FCB-7303-1843-4116-AFE153D82260}"/>
              </a:ext>
            </a:extLst>
          </p:cNvPr>
          <p:cNvSpPr>
            <a:spLocks noGrp="1"/>
          </p:cNvSpPr>
          <p:nvPr>
            <p:ph type="title"/>
          </p:nvPr>
        </p:nvSpPr>
        <p:spPr>
          <a:xfrm>
            <a:off x="831850" y="1709738"/>
            <a:ext cx="10515600" cy="2852737"/>
          </a:xfrm>
        </p:spPr>
        <p:txBody>
          <a:bodyPr anchor="b"/>
          <a:lstStyle>
            <a:lvl1pPr>
              <a:defRPr sz="6000"/>
            </a:lvl1pPr>
          </a:lstStyle>
          <a:p>
            <a:r>
              <a:rPr lang="zh-CN" altLang="en-US" dirty="0"/>
              <a:t>单击此处编辑母版标题样式</a:t>
            </a:r>
          </a:p>
        </p:txBody>
      </p:sp>
      <p:sp>
        <p:nvSpPr>
          <p:cNvPr id="3" name="文本占位符 2">
            <a:extLst>
              <a:ext uri="{FF2B5EF4-FFF2-40B4-BE49-F238E27FC236}">
                <a16:creationId xmlns:a16="http://schemas.microsoft.com/office/drawing/2014/main" xmlns="" id="{AA94CCDA-1882-03FB-2755-76F3A93F23E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31E35161-21C5-ACE7-ECC3-A8F34D628EBB}"/>
              </a:ext>
            </a:extLst>
          </p:cNvPr>
          <p:cNvSpPr>
            <a:spLocks noGrp="1"/>
          </p:cNvSpPr>
          <p:nvPr>
            <p:ph type="dt" sz="half" idx="10"/>
          </p:nvPr>
        </p:nvSpPr>
        <p:spPr/>
        <p:txBody>
          <a:bodyPr/>
          <a:lstStyle/>
          <a:p>
            <a:fld id="{61F5B228-E2BF-45DF-AB45-44C26D0A4837}" type="datetimeFigureOut">
              <a:rPr lang="zh-CN" altLang="en-US" smtClean="0"/>
              <a:t>2023/2/20</a:t>
            </a:fld>
            <a:endParaRPr lang="zh-CN" altLang="en-US"/>
          </a:p>
        </p:txBody>
      </p:sp>
      <p:sp>
        <p:nvSpPr>
          <p:cNvPr id="5" name="页脚占位符 4">
            <a:extLst>
              <a:ext uri="{FF2B5EF4-FFF2-40B4-BE49-F238E27FC236}">
                <a16:creationId xmlns:a16="http://schemas.microsoft.com/office/drawing/2014/main" xmlns="" id="{AED86ED9-04BD-34E5-2389-DA8681C9BDA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ABE728C-7966-F9C7-021A-5256011772AC}"/>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28695454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10C5A41-7816-E0E9-1539-690FB9F5FA5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FB6A5CDB-55CA-EAE2-5479-19C6B9EC10B7}"/>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BE320D9F-FA95-8037-CA73-334623C4851F}"/>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FE8781D3-79F9-042C-5B4D-D55EA983A763}"/>
              </a:ext>
            </a:extLst>
          </p:cNvPr>
          <p:cNvSpPr>
            <a:spLocks noGrp="1"/>
          </p:cNvSpPr>
          <p:nvPr>
            <p:ph type="dt" sz="half" idx="10"/>
          </p:nvPr>
        </p:nvSpPr>
        <p:spPr/>
        <p:txBody>
          <a:bodyPr/>
          <a:lstStyle/>
          <a:p>
            <a:fld id="{61F5B228-E2BF-45DF-AB45-44C26D0A4837}" type="datetimeFigureOut">
              <a:rPr lang="zh-CN" altLang="en-US" smtClean="0"/>
              <a:t>2023/2/20</a:t>
            </a:fld>
            <a:endParaRPr lang="zh-CN" altLang="en-US"/>
          </a:p>
        </p:txBody>
      </p:sp>
      <p:sp>
        <p:nvSpPr>
          <p:cNvPr id="6" name="页脚占位符 5">
            <a:extLst>
              <a:ext uri="{FF2B5EF4-FFF2-40B4-BE49-F238E27FC236}">
                <a16:creationId xmlns:a16="http://schemas.microsoft.com/office/drawing/2014/main" xmlns="" id="{FEAF2E7A-56E1-2B7A-24E4-A3624F3C086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A1382074-60ED-4BB7-1683-33654A5ED09B}"/>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18665547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5D86437-E062-9912-329A-4DC1C02DE239}"/>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186A378A-0897-44AB-3280-45FDABD4FB3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FFA35834-DF8E-E505-86C3-EF762FD56B47}"/>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1DB8498F-7B0F-D5A9-10EB-BCF8FC6B0D8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E5DA5541-9232-7718-844F-A078C6901F71}"/>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A27B359C-A507-963A-3533-2CA9DB83A90D}"/>
              </a:ext>
            </a:extLst>
          </p:cNvPr>
          <p:cNvSpPr>
            <a:spLocks noGrp="1"/>
          </p:cNvSpPr>
          <p:nvPr>
            <p:ph type="dt" sz="half" idx="10"/>
          </p:nvPr>
        </p:nvSpPr>
        <p:spPr/>
        <p:txBody>
          <a:bodyPr/>
          <a:lstStyle/>
          <a:p>
            <a:fld id="{61F5B228-E2BF-45DF-AB45-44C26D0A4837}" type="datetimeFigureOut">
              <a:rPr lang="zh-CN" altLang="en-US" smtClean="0"/>
              <a:t>2023/2/20</a:t>
            </a:fld>
            <a:endParaRPr lang="zh-CN" altLang="en-US"/>
          </a:p>
        </p:txBody>
      </p:sp>
      <p:sp>
        <p:nvSpPr>
          <p:cNvPr id="8" name="页脚占位符 7">
            <a:extLst>
              <a:ext uri="{FF2B5EF4-FFF2-40B4-BE49-F238E27FC236}">
                <a16:creationId xmlns:a16="http://schemas.microsoft.com/office/drawing/2014/main" xmlns="" id="{C32CACDD-F724-2A91-FBB9-0822AFF047C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6E139E05-BCEF-0861-11CC-300453E06C07}"/>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14286787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27D1CA3-2A81-65A7-1AAF-FF79317C900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3A3393AE-33B1-F51F-DEA5-7755F51BA9F1}"/>
              </a:ext>
            </a:extLst>
          </p:cNvPr>
          <p:cNvSpPr>
            <a:spLocks noGrp="1"/>
          </p:cNvSpPr>
          <p:nvPr>
            <p:ph type="dt" sz="half" idx="10"/>
          </p:nvPr>
        </p:nvSpPr>
        <p:spPr/>
        <p:txBody>
          <a:bodyPr/>
          <a:lstStyle/>
          <a:p>
            <a:fld id="{61F5B228-E2BF-45DF-AB45-44C26D0A4837}" type="datetimeFigureOut">
              <a:rPr lang="zh-CN" altLang="en-US" smtClean="0"/>
              <a:t>2023/2/20</a:t>
            </a:fld>
            <a:endParaRPr lang="zh-CN" altLang="en-US"/>
          </a:p>
        </p:txBody>
      </p:sp>
      <p:sp>
        <p:nvSpPr>
          <p:cNvPr id="4" name="页脚占位符 3">
            <a:extLst>
              <a:ext uri="{FF2B5EF4-FFF2-40B4-BE49-F238E27FC236}">
                <a16:creationId xmlns:a16="http://schemas.microsoft.com/office/drawing/2014/main" xmlns="" id="{754380BE-74C5-66B2-9DE8-2CD454FB6AA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30EE7CB7-FC71-B5F6-AA0F-1EC14AE5050B}"/>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8484653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AFC40D2-DED3-B364-FA9E-2987B932E90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E43A1409-26E4-7F31-BC62-00866785C0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44024CE1-4CAC-D3A7-2500-1824C043D3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740B996C-55F0-C55F-D9A0-C8E509009028}"/>
              </a:ext>
            </a:extLst>
          </p:cNvPr>
          <p:cNvSpPr>
            <a:spLocks noGrp="1"/>
          </p:cNvSpPr>
          <p:nvPr>
            <p:ph type="dt" sz="half" idx="10"/>
          </p:nvPr>
        </p:nvSpPr>
        <p:spPr/>
        <p:txBody>
          <a:bodyPr/>
          <a:lstStyle/>
          <a:p>
            <a:fld id="{61F5B228-E2BF-45DF-AB45-44C26D0A4837}" type="datetimeFigureOut">
              <a:rPr lang="zh-CN" altLang="en-US" smtClean="0"/>
              <a:t>2023/2/20</a:t>
            </a:fld>
            <a:endParaRPr lang="zh-CN" altLang="en-US"/>
          </a:p>
        </p:txBody>
      </p:sp>
      <p:sp>
        <p:nvSpPr>
          <p:cNvPr id="6" name="页脚占位符 5">
            <a:extLst>
              <a:ext uri="{FF2B5EF4-FFF2-40B4-BE49-F238E27FC236}">
                <a16:creationId xmlns:a16="http://schemas.microsoft.com/office/drawing/2014/main" xmlns="" id="{05A082B1-C7C6-B8E0-7094-C0A933FAD27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1C1108A3-DACE-D0FF-2369-50E045B7B5D3}"/>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42149682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2D6CF35-3938-E0BD-25C9-EACEC1EA9E0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6C466D9A-8D77-DB31-2649-A7D7CFDCA43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8BC65742-47ED-56A5-8D78-BA3DD1D7A8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0333BFFA-D0C1-75A4-2729-ED29DF792891}"/>
              </a:ext>
            </a:extLst>
          </p:cNvPr>
          <p:cNvSpPr>
            <a:spLocks noGrp="1"/>
          </p:cNvSpPr>
          <p:nvPr>
            <p:ph type="dt" sz="half" idx="10"/>
          </p:nvPr>
        </p:nvSpPr>
        <p:spPr/>
        <p:txBody>
          <a:bodyPr/>
          <a:lstStyle/>
          <a:p>
            <a:fld id="{61F5B228-E2BF-45DF-AB45-44C26D0A4837}" type="datetimeFigureOut">
              <a:rPr lang="zh-CN" altLang="en-US" smtClean="0"/>
              <a:t>2023/2/20</a:t>
            </a:fld>
            <a:endParaRPr lang="zh-CN" altLang="en-US"/>
          </a:p>
        </p:txBody>
      </p:sp>
      <p:sp>
        <p:nvSpPr>
          <p:cNvPr id="6" name="页脚占位符 5">
            <a:extLst>
              <a:ext uri="{FF2B5EF4-FFF2-40B4-BE49-F238E27FC236}">
                <a16:creationId xmlns:a16="http://schemas.microsoft.com/office/drawing/2014/main" xmlns="" id="{F19AF7A1-232C-7090-4D65-B1E5512D7E2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93EB6673-2CE4-F2B7-0FDB-C590DFBA53BD}"/>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25273885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A492CE05-9AA2-5455-74A0-B4E0BFD955D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xmlns="" id="{3BDDB8D9-EAF7-08AA-1B4B-985C1FAC7A2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14FDA741-8BEF-470D-9D69-05DBE98CF8B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F5B228-E2BF-45DF-AB45-44C26D0A4837}" type="datetimeFigureOut">
              <a:rPr lang="zh-CN" altLang="en-US" smtClean="0"/>
              <a:t>2023/2/20</a:t>
            </a:fld>
            <a:endParaRPr lang="zh-CN" altLang="en-US"/>
          </a:p>
        </p:txBody>
      </p:sp>
      <p:sp>
        <p:nvSpPr>
          <p:cNvPr id="5" name="页脚占位符 4">
            <a:extLst>
              <a:ext uri="{FF2B5EF4-FFF2-40B4-BE49-F238E27FC236}">
                <a16:creationId xmlns:a16="http://schemas.microsoft.com/office/drawing/2014/main" xmlns="" id="{AA07B5EB-661D-7FFD-2C49-CFB5F545FA0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399FF81E-4DE6-A212-D70C-CD67EFE044C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1944288308"/>
      </p:ext>
    </p:extLst>
  </p:cSld>
  <p:clrMap bg1="lt1" tx1="dk1" bg2="lt2" tx2="dk2" accent1="accent1" accent2="accent2" accent3="accent3" accent4="accent4" accent5="accent5" accent6="accent6" hlink="hlink" folHlink="folHlink"/>
  <p:sldLayoutIdLst>
    <p:sldLayoutId id="2147483655" r:id="rId1"/>
    <p:sldLayoutId id="2147483650" r:id="rId2"/>
    <p:sldLayoutId id="2147483649" r:id="rId3"/>
    <p:sldLayoutId id="2147483651" r:id="rId4"/>
    <p:sldLayoutId id="2147483652" r:id="rId5"/>
    <p:sldLayoutId id="2147483653" r:id="rId6"/>
    <p:sldLayoutId id="2147483654"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2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Tx/>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0">
            <a:extLst>
              <a:ext uri="{FF2B5EF4-FFF2-40B4-BE49-F238E27FC236}">
                <a16:creationId xmlns:a16="http://schemas.microsoft.com/office/drawing/2014/main" xmlns="" id="{B57BCCAA-5143-E88F-0A35-60734B2E80AD}"/>
              </a:ext>
            </a:extLst>
          </p:cNvPr>
          <p:cNvSpPr/>
          <p:nvPr/>
        </p:nvSpPr>
        <p:spPr>
          <a:xfrm>
            <a:off x="4869791" y="3863269"/>
            <a:ext cx="6171589" cy="607929"/>
          </a:xfrm>
          <a:prstGeom prst="roundRect">
            <a:avLst/>
          </a:prstGeom>
          <a:solidFill>
            <a:srgbClr val="396D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defTabSz="685715">
              <a:buNone/>
              <a:defRPr/>
            </a:pPr>
            <a:r>
              <a:rPr lang="zh-CN" altLang="en-US" sz="2000" dirty="0" smtClean="0">
                <a:solidFill>
                  <a:schemeClr val="bg1"/>
                </a:solidFill>
                <a:latin typeface="微软雅黑" pitchFamily="34" charset="-122"/>
                <a:ea typeface="微软雅黑" pitchFamily="34" charset="-122"/>
              </a:rPr>
              <a:t>模块一 </a:t>
            </a:r>
            <a:r>
              <a:rPr lang="zh-CN" altLang="en-US" sz="2000" dirty="0" smtClean="0">
                <a:solidFill>
                  <a:schemeClr val="bg1"/>
                </a:solidFill>
                <a:latin typeface="微软雅黑" pitchFamily="34" charset="-122"/>
                <a:ea typeface="微软雅黑" pitchFamily="34" charset="-122"/>
              </a:rPr>
              <a:t>课题</a:t>
            </a:r>
            <a:r>
              <a:rPr lang="en-US" altLang="zh-CN" sz="2000" dirty="0" smtClean="0">
                <a:solidFill>
                  <a:schemeClr val="bg1"/>
                </a:solidFill>
                <a:latin typeface="微软雅黑" pitchFamily="34" charset="-122"/>
                <a:ea typeface="微软雅黑" pitchFamily="34" charset="-122"/>
              </a:rPr>
              <a:t>1</a:t>
            </a:r>
            <a:r>
              <a:rPr lang="zh-CN" altLang="en-US" sz="2000" dirty="0" smtClean="0">
                <a:solidFill>
                  <a:schemeClr val="bg1"/>
                </a:solidFill>
                <a:latin typeface="微软雅黑" pitchFamily="34" charset="-122"/>
                <a:ea typeface="微软雅黑" pitchFamily="34" charset="-122"/>
              </a:rPr>
              <a:t>任务</a:t>
            </a:r>
            <a:r>
              <a:rPr lang="en-US" altLang="zh-CN" sz="2000" smtClean="0">
                <a:solidFill>
                  <a:schemeClr val="bg1"/>
                </a:solidFill>
                <a:latin typeface="微软雅黑" pitchFamily="34" charset="-122"/>
                <a:ea typeface="微软雅黑" pitchFamily="34" charset="-122"/>
              </a:rPr>
              <a:t>1</a:t>
            </a:r>
            <a:r>
              <a:rPr lang="zh-CN" altLang="en-US" sz="2000" smtClean="0">
                <a:solidFill>
                  <a:schemeClr val="bg1"/>
                </a:solidFill>
                <a:latin typeface="微软雅黑" pitchFamily="34" charset="-122"/>
                <a:ea typeface="微软雅黑" pitchFamily="34" charset="-122"/>
              </a:rPr>
              <a:t>了解</a:t>
            </a:r>
            <a:r>
              <a:rPr lang="zh-CN" altLang="en-US" sz="2000" dirty="0">
                <a:solidFill>
                  <a:schemeClr val="bg1"/>
                </a:solidFill>
                <a:latin typeface="微软雅黑" pitchFamily="34" charset="-122"/>
                <a:ea typeface="微软雅黑" pitchFamily="34" charset="-122"/>
              </a:rPr>
              <a:t>机械测量技术的相关知识</a:t>
            </a:r>
          </a:p>
        </p:txBody>
      </p:sp>
    </p:spTree>
    <p:extLst>
      <p:ext uri="{BB962C8B-B14F-4D97-AF65-F5344CB8AC3E}">
        <p14:creationId xmlns:p14="http://schemas.microsoft.com/office/powerpoint/2010/main" val="37989636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36139199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36139199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36139199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36139199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3613919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任务</a:t>
            </a:r>
            <a:r>
              <a:rPr lang="zh-CN" altLang="en-US" dirty="0" smtClean="0"/>
              <a:t>描述：</a:t>
            </a:r>
            <a:endParaRPr lang="zh-CN" altLang="en-US" dirty="0"/>
          </a:p>
        </p:txBody>
      </p:sp>
      <p:sp>
        <p:nvSpPr>
          <p:cNvPr id="3" name="内容占位符 2"/>
          <p:cNvSpPr>
            <a:spLocks noGrp="1"/>
          </p:cNvSpPr>
          <p:nvPr>
            <p:ph idx="1"/>
          </p:nvPr>
        </p:nvSpPr>
        <p:spPr/>
        <p:txBody>
          <a:bodyPr/>
          <a:lstStyle/>
          <a:p>
            <a:r>
              <a:rPr lang="zh-CN" altLang="en-US" dirty="0" smtClean="0"/>
              <a:t>     测量</a:t>
            </a:r>
            <a:r>
              <a:rPr lang="zh-CN" altLang="en-US" dirty="0"/>
              <a:t>技术是一门具有自身专业体系、 涵盖多种学科、 理论性和实践性都十分强的前沿</a:t>
            </a:r>
          </a:p>
          <a:p>
            <a:r>
              <a:rPr lang="zh-CN" altLang="en-US" dirty="0"/>
              <a:t>科学。 熟知测量技术方面的基础知识， 是掌握测量技能， 独立完成对机械产品几何参数测</a:t>
            </a:r>
          </a:p>
          <a:p>
            <a:r>
              <a:rPr lang="zh-CN" altLang="en-US" dirty="0"/>
              <a:t>量的基础。</a:t>
            </a:r>
          </a:p>
          <a:p>
            <a:r>
              <a:rPr lang="zh-CN" altLang="en-US" dirty="0"/>
              <a:t>在机械制造中， 测量技术主要是研究对零件几何参数进行测量和检验的问题。 这一技</a:t>
            </a:r>
          </a:p>
          <a:p>
            <a:r>
              <a:rPr lang="zh-CN" altLang="en-US" dirty="0"/>
              <a:t>术是机械制造业检测人员必备的常用基本技能。 同时， 机械测量为产品的质量提供保障，</a:t>
            </a:r>
          </a:p>
          <a:p>
            <a:r>
              <a:rPr lang="zh-CN" altLang="en-US" dirty="0"/>
              <a:t>是生产中不可或缺的重要环节。 通过本次任务， 掌握以下三个方面：</a:t>
            </a:r>
          </a:p>
          <a:p>
            <a:r>
              <a:rPr lang="zh-CN" altLang="en-US" dirty="0"/>
              <a:t>（１） 什么是互换性和标准化？ 如何理解测量基准和量值的传递？</a:t>
            </a:r>
          </a:p>
          <a:p>
            <a:r>
              <a:rPr lang="zh-CN" altLang="en-US" dirty="0"/>
              <a:t>（２） 机械测量的基本概念有哪些？ 其单位与换算又有什么关系？</a:t>
            </a:r>
          </a:p>
          <a:p>
            <a:r>
              <a:rPr lang="zh-CN" altLang="en-US" dirty="0"/>
              <a:t>（３） 有哪些测量方法？ 如何分析误差并处理数据？</a:t>
            </a:r>
          </a:p>
        </p:txBody>
      </p:sp>
    </p:spTree>
    <p:extLst>
      <p:ext uri="{BB962C8B-B14F-4D97-AF65-F5344CB8AC3E}">
        <p14:creationId xmlns:p14="http://schemas.microsoft.com/office/powerpoint/2010/main" val="10006686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知识</a:t>
            </a:r>
            <a:r>
              <a:rPr lang="zh-CN" altLang="en-US" dirty="0" smtClean="0"/>
              <a:t>链接：</a:t>
            </a:r>
            <a:endParaRPr lang="zh-CN" altLang="en-US" dirty="0"/>
          </a:p>
        </p:txBody>
      </p:sp>
      <p:sp>
        <p:nvSpPr>
          <p:cNvPr id="3" name="内容占位符 2"/>
          <p:cNvSpPr>
            <a:spLocks noGrp="1"/>
          </p:cNvSpPr>
          <p:nvPr>
            <p:ph idx="1"/>
          </p:nvPr>
        </p:nvSpPr>
        <p:spPr/>
        <p:txBody>
          <a:bodyPr>
            <a:normAutofit/>
          </a:bodyPr>
          <a:lstStyle/>
          <a:p>
            <a:r>
              <a:rPr lang="zh-CN" altLang="en-US" dirty="0"/>
              <a:t>一、 互换性和标准化</a:t>
            </a:r>
          </a:p>
          <a:p>
            <a:r>
              <a:rPr lang="zh-CN" altLang="en-US" dirty="0" smtClean="0"/>
              <a:t>１</a:t>
            </a:r>
            <a:r>
              <a:rPr lang="en-US" altLang="zh-CN" dirty="0" smtClean="0"/>
              <a:t>.</a:t>
            </a:r>
            <a:r>
              <a:rPr lang="zh-CN" altLang="en-US" dirty="0" smtClean="0"/>
              <a:t>互换性</a:t>
            </a:r>
            <a:endParaRPr lang="zh-CN" altLang="en-US" dirty="0"/>
          </a:p>
          <a:p>
            <a:r>
              <a:rPr lang="zh-CN" altLang="en-US" dirty="0"/>
              <a:t>互换性是指机械产品中同一规格的一批零件或部件， 任取其中一件， 不需做任何</a:t>
            </a:r>
            <a:r>
              <a:rPr lang="zh-CN" altLang="en-US" dirty="0" smtClean="0"/>
              <a:t>挑选</a:t>
            </a:r>
            <a:r>
              <a:rPr lang="zh-CN" altLang="en-US" dirty="0"/>
              <a:t>、 调整或辅助加工就能进行装配， 且能保证满足机械产品的使用性能要求的一种特性。</a:t>
            </a:r>
          </a:p>
          <a:p>
            <a:r>
              <a:rPr lang="zh-CN" altLang="en-US" dirty="0" smtClean="0"/>
              <a:t>２</a:t>
            </a:r>
            <a:r>
              <a:rPr lang="en-US" altLang="zh-CN" dirty="0" smtClean="0"/>
              <a:t>.</a:t>
            </a:r>
            <a:r>
              <a:rPr lang="zh-CN" altLang="en-US" dirty="0" smtClean="0"/>
              <a:t>标准化</a:t>
            </a:r>
            <a:endParaRPr lang="zh-CN" altLang="en-US" dirty="0"/>
          </a:p>
          <a:p>
            <a:r>
              <a:rPr lang="zh-CN" altLang="en-US" dirty="0"/>
              <a:t>标准化是指标准的制定、 发布和贯彻实施的全部活动过程。 标准化从调查标准化对象</a:t>
            </a:r>
          </a:p>
          <a:p>
            <a:r>
              <a:rPr lang="zh-CN" altLang="en-US" dirty="0"/>
              <a:t>开始， 经试验、 分析和综合归纳， 进而制定和贯彻标准， 之后还要修订标准。 它是以标准</a:t>
            </a:r>
          </a:p>
          <a:p>
            <a:r>
              <a:rPr lang="zh-CN" altLang="en-US" dirty="0"/>
              <a:t>的形式体现的一个不断循环、 不断提高的过程。</a:t>
            </a:r>
          </a:p>
        </p:txBody>
      </p:sp>
    </p:spTree>
    <p:extLst>
      <p:ext uri="{BB962C8B-B14F-4D97-AF65-F5344CB8AC3E}">
        <p14:creationId xmlns:p14="http://schemas.microsoft.com/office/powerpoint/2010/main" val="34042860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二</a:t>
            </a:r>
            <a:r>
              <a:rPr lang="zh-CN" altLang="en-US" dirty="0" smtClean="0"/>
              <a:t>、机械</a:t>
            </a:r>
            <a:r>
              <a:rPr lang="zh-CN" altLang="en-US" dirty="0"/>
              <a:t>测量的基本概念</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normAutofit fontScale="92500"/>
              </a:bodyPr>
              <a:lstStyle/>
              <a:p>
                <a:r>
                  <a:rPr lang="zh-CN" altLang="en-US" dirty="0" smtClean="0"/>
                  <a:t>１</a:t>
                </a:r>
                <a:r>
                  <a:rPr lang="en-US" altLang="zh-CN" dirty="0" smtClean="0"/>
                  <a:t>.</a:t>
                </a:r>
                <a:r>
                  <a:rPr lang="zh-CN" altLang="en-US" dirty="0" smtClean="0"/>
                  <a:t>测量</a:t>
                </a:r>
                <a:endParaRPr lang="zh-CN" altLang="en-US" dirty="0"/>
              </a:p>
              <a:p>
                <a:r>
                  <a:rPr lang="en-US" altLang="zh-CN" dirty="0" smtClean="0"/>
                  <a:t>     </a:t>
                </a:r>
                <a:r>
                  <a:rPr lang="zh-CN" altLang="zh-CN" dirty="0" smtClean="0"/>
                  <a:t>测量</a:t>
                </a:r>
                <a:r>
                  <a:rPr lang="zh-CN" altLang="zh-CN" dirty="0"/>
                  <a:t>就是为确定量值而进行的实验过程。在测量中假设</a:t>
                </a:r>
                <a:r>
                  <a:rPr lang="en-US" altLang="zh-CN" dirty="0"/>
                  <a:t>L</a:t>
                </a:r>
                <a:r>
                  <a:rPr lang="zh-CN" altLang="zh-CN" dirty="0"/>
                  <a:t>为被测量值，</a:t>
                </a:r>
                <a:r>
                  <a:rPr lang="en-US" altLang="zh-CN" dirty="0"/>
                  <a:t>E</a:t>
                </a:r>
                <a:r>
                  <a:rPr lang="zh-CN" altLang="zh-CN" dirty="0"/>
                  <a:t>为所采用的计量单位，那么它们的比值为：</a:t>
                </a:r>
                <a14:m>
                  <m:oMath xmlns:m="http://schemas.openxmlformats.org/officeDocument/2006/math">
                    <m:r>
                      <m:rPr>
                        <m:sty m:val="p"/>
                      </m:rPr>
                      <a:rPr lang="en-US" altLang="zh-CN">
                        <a:latin typeface="Cambria Math"/>
                      </a:rPr>
                      <m:t>q</m:t>
                    </m:r>
                    <m:r>
                      <a:rPr lang="en-US" altLang="zh-CN">
                        <a:latin typeface="Cambria Math"/>
                      </a:rPr>
                      <m:t>=</m:t>
                    </m:r>
                    <m:f>
                      <m:fPr>
                        <m:ctrlPr>
                          <a:rPr lang="zh-CN" altLang="zh-CN" i="1">
                            <a:latin typeface="Cambria Math"/>
                          </a:rPr>
                        </m:ctrlPr>
                      </m:fPr>
                      <m:num>
                        <m:r>
                          <m:rPr>
                            <m:sty m:val="p"/>
                          </m:rPr>
                          <a:rPr lang="en-US" altLang="zh-CN">
                            <a:latin typeface="Cambria Math"/>
                          </a:rPr>
                          <m:t>L</m:t>
                        </m:r>
                      </m:num>
                      <m:den>
                        <m:r>
                          <m:rPr>
                            <m:sty m:val="p"/>
                          </m:rPr>
                          <a:rPr lang="en-US" altLang="zh-CN">
                            <a:latin typeface="Cambria Math"/>
                          </a:rPr>
                          <m:t>E</m:t>
                        </m:r>
                      </m:den>
                    </m:f>
                  </m:oMath>
                </a14:m>
                <a:r>
                  <a:rPr lang="en-US" altLang="zh-CN" dirty="0"/>
                  <a:t> </a:t>
                </a:r>
                <a:r>
                  <a:rPr lang="zh-CN" altLang="zh-CN" dirty="0" smtClean="0"/>
                  <a:t>。</a:t>
                </a:r>
                <a:endParaRPr lang="en-US" altLang="zh-CN" dirty="0" smtClean="0"/>
              </a:p>
              <a:p>
                <a:r>
                  <a:rPr lang="en-US" altLang="zh-CN" dirty="0" smtClean="0"/>
                  <a:t>2.</a:t>
                </a:r>
                <a:r>
                  <a:rPr lang="zh-CN" altLang="zh-CN" dirty="0" smtClean="0"/>
                  <a:t>测试</a:t>
                </a:r>
                <a:endParaRPr lang="zh-CN" altLang="zh-CN" dirty="0"/>
              </a:p>
              <a:p>
                <a:r>
                  <a:rPr lang="zh-CN" altLang="zh-CN" dirty="0"/>
                  <a:t>测试是指具有试验性质的测量，也可理解为试验和测量的全过程。</a:t>
                </a:r>
              </a:p>
              <a:p>
                <a:r>
                  <a:rPr lang="en-US" altLang="zh-CN" dirty="0" smtClean="0"/>
                  <a:t>3.</a:t>
                </a:r>
                <a:r>
                  <a:rPr lang="zh-CN" altLang="zh-CN" dirty="0" smtClean="0"/>
                  <a:t>检验</a:t>
                </a:r>
                <a:endParaRPr lang="zh-CN" altLang="zh-CN" dirty="0"/>
              </a:p>
              <a:p>
                <a:r>
                  <a:rPr lang="zh-CN" altLang="zh-CN" dirty="0"/>
                  <a:t>检验是判断被测物理量在规定范围内是否合格的过程，一般来说就是确定产品是否满足设计要求的过程，即判断产品合格性的过程，通常不一定要求测出具体值。几何量检验即是确定零件的实际几何参数是否在规定的极限范围内，以作出合格与否的判断。因此，检验也可理解为不要求知道具体值的测量。</a:t>
                </a:r>
              </a:p>
              <a:p>
                <a:r>
                  <a:rPr lang="en-US" altLang="zh-CN" dirty="0" smtClean="0"/>
                  <a:t>4.</a:t>
                </a:r>
                <a:r>
                  <a:rPr lang="zh-CN" altLang="zh-CN" dirty="0" smtClean="0"/>
                  <a:t>计量</a:t>
                </a:r>
                <a:endParaRPr lang="zh-CN" altLang="zh-CN" dirty="0"/>
              </a:p>
              <a:p>
                <a:r>
                  <a:rPr lang="zh-CN" altLang="zh-CN" dirty="0"/>
                  <a:t>为实现测量单位的统一和量值准确可靠的测量。</a:t>
                </a:r>
              </a:p>
              <a:p>
                <a:endParaRPr lang="zh-CN" altLang="zh-CN"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561" t="-1394" r="-11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5189210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dirty="0"/>
              <a:t>三、测量基准和量值的</a:t>
            </a:r>
            <a:r>
              <a:rPr lang="zh-CN" altLang="zh-CN" dirty="0" smtClean="0"/>
              <a:t>传递</a:t>
            </a:r>
            <a:endParaRPr lang="zh-CN" altLang="en-US" dirty="0"/>
          </a:p>
        </p:txBody>
      </p:sp>
      <p:sp>
        <p:nvSpPr>
          <p:cNvPr id="3" name="内容占位符 2"/>
          <p:cNvSpPr>
            <a:spLocks noGrp="1"/>
          </p:cNvSpPr>
          <p:nvPr>
            <p:ph idx="1"/>
          </p:nvPr>
        </p:nvSpPr>
        <p:spPr/>
        <p:txBody>
          <a:bodyPr/>
          <a:lstStyle/>
          <a:p>
            <a:r>
              <a:rPr lang="en-US" altLang="zh-CN" dirty="0" smtClean="0"/>
              <a:t>1.</a:t>
            </a:r>
            <a:r>
              <a:rPr lang="zh-CN" altLang="zh-CN" dirty="0" smtClean="0"/>
              <a:t>测量</a:t>
            </a:r>
            <a:r>
              <a:rPr lang="zh-CN" altLang="zh-CN" dirty="0"/>
              <a:t>基准</a:t>
            </a:r>
          </a:p>
          <a:p>
            <a:r>
              <a:rPr lang="zh-CN" altLang="zh-CN" dirty="0"/>
              <a:t>测量基准是零件检验时</a:t>
            </a:r>
            <a:r>
              <a:rPr lang="en-US" altLang="zh-CN" dirty="0"/>
              <a:t>,</a:t>
            </a:r>
            <a:r>
              <a:rPr lang="zh-CN" altLang="zh-CN" dirty="0"/>
              <a:t>用以测量已加工表面尺寸及位置的基准。在几何量计量领域内，测量基准可分为长度基准和角度基准两类。</a:t>
            </a:r>
          </a:p>
          <a:p>
            <a:r>
              <a:rPr lang="en-US" altLang="zh-CN" dirty="0" smtClean="0"/>
              <a:t>2.</a:t>
            </a:r>
            <a:r>
              <a:rPr lang="zh-CN" altLang="zh-CN" dirty="0" smtClean="0"/>
              <a:t>量值</a:t>
            </a:r>
            <a:r>
              <a:rPr lang="zh-CN" altLang="zh-CN" dirty="0"/>
              <a:t>传递</a:t>
            </a:r>
          </a:p>
          <a:p>
            <a:r>
              <a:rPr lang="zh-CN" altLang="zh-CN" dirty="0"/>
              <a:t>在机械制造中，自然基准不便于普遍直接应用。为了保证测量值的统一，必须把国家基准所复现的长度计量单位量值经计量标准逐级传递到生产中的计量器具和工件上去，以保证对被测对象所测得的量值的准确和一致。为此，需要在全国范围内从技术上和组织上建立起严密的长度量值传递系统。目前，线纹尺和量块是实际工作中常用的两种实体基准</a:t>
            </a:r>
            <a:endParaRPr lang="zh-CN" altLang="en-US" dirty="0"/>
          </a:p>
        </p:txBody>
      </p:sp>
    </p:spTree>
    <p:extLst>
      <p:ext uri="{BB962C8B-B14F-4D97-AF65-F5344CB8AC3E}">
        <p14:creationId xmlns:p14="http://schemas.microsoft.com/office/powerpoint/2010/main" val="36139199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dirty="0"/>
              <a:t>四、常用测量单位及其</a:t>
            </a:r>
            <a:r>
              <a:rPr lang="zh-CN" altLang="zh-CN" dirty="0" smtClean="0"/>
              <a:t>换算</a:t>
            </a:r>
            <a:endParaRPr lang="zh-CN" altLang="en-US" dirty="0"/>
          </a:p>
        </p:txBody>
      </p:sp>
      <p:sp>
        <p:nvSpPr>
          <p:cNvPr id="3" name="内容占位符 2"/>
          <p:cNvSpPr>
            <a:spLocks noGrp="1"/>
          </p:cNvSpPr>
          <p:nvPr>
            <p:ph idx="1"/>
          </p:nvPr>
        </p:nvSpPr>
        <p:spPr/>
        <p:txBody>
          <a:bodyPr/>
          <a:lstStyle/>
          <a:p>
            <a:r>
              <a:rPr lang="zh-CN" altLang="zh-CN" dirty="0"/>
              <a:t>（一）常用测量单位</a:t>
            </a:r>
          </a:p>
          <a:p>
            <a:r>
              <a:rPr lang="zh-CN" altLang="zh-CN" dirty="0"/>
              <a:t>对几何量进行测量时，必须有统一的长度计量单位。测量单位是测量工作中的原始标准，各国都作了具体规定。例如，我国传统习惯沿用的长度单位为丈、尺、寸、分、厘，叫做“市制”。英国及英联邦国家采用的长度单位为码、英尺、英寸、英分，叫做“英制”。目前，大多数国家</a:t>
            </a:r>
            <a:r>
              <a:rPr lang="en-US" altLang="zh-CN" dirty="0"/>
              <a:t>(</a:t>
            </a:r>
            <a:r>
              <a:rPr lang="zh-CN" altLang="zh-CN" dirty="0"/>
              <a:t>包括我国</a:t>
            </a:r>
            <a:r>
              <a:rPr lang="en-US" altLang="zh-CN" dirty="0"/>
              <a:t>)</a:t>
            </a:r>
            <a:r>
              <a:rPr lang="zh-CN" altLang="zh-CN" dirty="0"/>
              <a:t>使用“米制”，以米为基本长度单位，“米制”被国际公认，定为国际标准。</a:t>
            </a:r>
          </a:p>
          <a:p>
            <a:r>
              <a:rPr lang="zh-CN" altLang="zh-CN" dirty="0"/>
              <a:t>（二）测量单位换算</a:t>
            </a:r>
          </a:p>
          <a:p>
            <a:r>
              <a:rPr lang="zh-CN" altLang="zh-CN" dirty="0"/>
              <a:t>我国计量单位一律采用《中华人民共和国法定计量单位》，其中规定“米”</a:t>
            </a:r>
            <a:r>
              <a:rPr lang="en-US" altLang="zh-CN" dirty="0"/>
              <a:t>(m)</a:t>
            </a:r>
            <a:r>
              <a:rPr lang="zh-CN" altLang="zh-CN" dirty="0"/>
              <a:t>为长度的基本单位，同时使用米的十进制倍数和分数的单位。千米</a:t>
            </a:r>
            <a:r>
              <a:rPr lang="en-US" altLang="zh-CN" dirty="0"/>
              <a:t>(km)</a:t>
            </a:r>
            <a:r>
              <a:rPr lang="zh-CN" altLang="zh-CN" dirty="0"/>
              <a:t>、米</a:t>
            </a:r>
            <a:r>
              <a:rPr lang="en-US" altLang="zh-CN" dirty="0"/>
              <a:t>(m)</a:t>
            </a:r>
            <a:r>
              <a:rPr lang="zh-CN" altLang="zh-CN" dirty="0"/>
              <a:t>、毫米</a:t>
            </a:r>
            <a:r>
              <a:rPr lang="en-US" altLang="zh-CN" dirty="0"/>
              <a:t>(mm)</a:t>
            </a:r>
            <a:r>
              <a:rPr lang="zh-CN" altLang="zh-CN" dirty="0"/>
              <a:t>、微米</a:t>
            </a:r>
            <a:r>
              <a:rPr lang="en-US" altLang="zh-CN" dirty="0"/>
              <a:t>(</a:t>
            </a:r>
            <a:r>
              <a:rPr lang="zh-CN" altLang="zh-CN" dirty="0"/>
              <a:t>μ</a:t>
            </a:r>
            <a:r>
              <a:rPr lang="en-US" altLang="zh-CN" dirty="0"/>
              <a:t>m)</a:t>
            </a:r>
            <a:r>
              <a:rPr lang="zh-CN" altLang="zh-CN" dirty="0"/>
              <a:t>间的换算关系如下：</a:t>
            </a:r>
            <a:r>
              <a:rPr lang="en-US" altLang="zh-CN" dirty="0" err="1"/>
              <a:t>lmm</a:t>
            </a:r>
            <a:r>
              <a:rPr lang="en-US" altLang="zh-CN" dirty="0"/>
              <a:t> =lO</a:t>
            </a:r>
            <a:r>
              <a:rPr lang="en-US" altLang="zh-CN" baseline="30000" dirty="0"/>
              <a:t>-3</a:t>
            </a:r>
            <a:r>
              <a:rPr lang="en-US" altLang="zh-CN" dirty="0"/>
              <a:t>m </a:t>
            </a:r>
            <a:r>
              <a:rPr lang="zh-CN" altLang="zh-CN" dirty="0"/>
              <a:t>；</a:t>
            </a:r>
            <a:r>
              <a:rPr lang="en-US" altLang="zh-CN" dirty="0"/>
              <a:t>l</a:t>
            </a:r>
            <a:r>
              <a:rPr lang="zh-CN" altLang="zh-CN" dirty="0"/>
              <a:t>μ</a:t>
            </a:r>
            <a:r>
              <a:rPr lang="en-US" altLang="zh-CN" dirty="0"/>
              <a:t>m =10</a:t>
            </a:r>
            <a:r>
              <a:rPr lang="en-US" altLang="zh-CN" baseline="30000" dirty="0"/>
              <a:t>-3</a:t>
            </a:r>
            <a:r>
              <a:rPr lang="en-US" altLang="zh-CN" dirty="0"/>
              <a:t>mm </a:t>
            </a:r>
            <a:r>
              <a:rPr lang="zh-CN" altLang="zh-CN" dirty="0"/>
              <a:t>。在超精密测量中，长度计量单位采用纳米</a:t>
            </a:r>
            <a:r>
              <a:rPr lang="en-US" altLang="zh-CN" dirty="0"/>
              <a:t>(nm)</a:t>
            </a:r>
            <a:r>
              <a:rPr lang="zh-CN" altLang="zh-CN" dirty="0"/>
              <a:t>，</a:t>
            </a:r>
            <a:r>
              <a:rPr lang="en-US" altLang="zh-CN" dirty="0" err="1"/>
              <a:t>lnm</a:t>
            </a:r>
            <a:r>
              <a:rPr lang="en-US" altLang="zh-CN" dirty="0"/>
              <a:t>=10</a:t>
            </a:r>
            <a:r>
              <a:rPr lang="en-US" altLang="zh-CN" baseline="30000" dirty="0"/>
              <a:t>-3</a:t>
            </a:r>
            <a:r>
              <a:rPr lang="zh-CN" altLang="zh-CN" dirty="0"/>
              <a:t>μ</a:t>
            </a:r>
            <a:r>
              <a:rPr lang="en-US" altLang="zh-CN" dirty="0"/>
              <a:t>m</a:t>
            </a:r>
            <a:r>
              <a:rPr lang="zh-CN" altLang="zh-CN" dirty="0"/>
              <a:t>。</a:t>
            </a:r>
          </a:p>
          <a:p>
            <a:r>
              <a:rPr lang="zh-CN" altLang="zh-CN" dirty="0"/>
              <a:t>用度作单位来测量角的制度叫做角度制。其中，度、分、秒的关系采用</a:t>
            </a:r>
            <a:r>
              <a:rPr lang="en-US" altLang="zh-CN" dirty="0"/>
              <a:t>60</a:t>
            </a:r>
            <a:r>
              <a:rPr lang="zh-CN" altLang="zh-CN" dirty="0"/>
              <a:t>进位制，即</a:t>
            </a:r>
            <a:r>
              <a:rPr lang="en-US" altLang="zh-CN" dirty="0"/>
              <a:t>1</a:t>
            </a:r>
            <a:r>
              <a:rPr lang="zh-CN" altLang="zh-CN" dirty="0"/>
              <a:t>°</a:t>
            </a:r>
            <a:r>
              <a:rPr lang="en-US" altLang="zh-CN" dirty="0"/>
              <a:t>=60</a:t>
            </a:r>
            <a:r>
              <a:rPr lang="zh-CN" altLang="zh-CN" dirty="0"/>
              <a:t>′</a:t>
            </a:r>
            <a:r>
              <a:rPr lang="en-US" altLang="zh-CN" dirty="0"/>
              <a:t>(</a:t>
            </a:r>
            <a:r>
              <a:rPr lang="zh-CN" altLang="zh-CN" dirty="0"/>
              <a:t>分</a:t>
            </a:r>
            <a:r>
              <a:rPr lang="en-US" altLang="zh-CN" dirty="0"/>
              <a:t>)</a:t>
            </a:r>
            <a:r>
              <a:rPr lang="zh-CN" altLang="zh-CN" dirty="0"/>
              <a:t>，</a:t>
            </a:r>
            <a:r>
              <a:rPr lang="en-US" altLang="zh-CN" dirty="0"/>
              <a:t>1</a:t>
            </a:r>
            <a:r>
              <a:rPr lang="zh-CN" altLang="zh-CN" dirty="0"/>
              <a:t>′</a:t>
            </a:r>
            <a:r>
              <a:rPr lang="en-US" altLang="zh-CN" dirty="0"/>
              <a:t>=60</a:t>
            </a:r>
            <a:r>
              <a:rPr lang="zh-CN" altLang="zh-CN" dirty="0"/>
              <a:t>″</a:t>
            </a:r>
            <a:r>
              <a:rPr lang="en-US" altLang="zh-CN" dirty="0"/>
              <a:t>(</a:t>
            </a:r>
            <a:r>
              <a:rPr lang="zh-CN" altLang="zh-CN" dirty="0"/>
              <a:t>秒</a:t>
            </a:r>
            <a:r>
              <a:rPr lang="en-US" altLang="zh-CN" dirty="0"/>
              <a:t>)</a:t>
            </a:r>
            <a:r>
              <a:rPr lang="zh-CN" altLang="zh-CN" dirty="0"/>
              <a:t>。用弧度做单位来测量角的制度叫做弧度制。与半径等长的弧所对的圆心角的弧度即为</a:t>
            </a:r>
            <a:r>
              <a:rPr lang="en-US" altLang="zh-CN" dirty="0"/>
              <a:t>1</a:t>
            </a:r>
            <a:r>
              <a:rPr lang="zh-CN" altLang="zh-CN" dirty="0"/>
              <a:t>弧度。圆周所对的圆心角＝</a:t>
            </a:r>
            <a:r>
              <a:rPr lang="en-US" altLang="zh-CN" dirty="0"/>
              <a:t>2</a:t>
            </a:r>
            <a:r>
              <a:rPr lang="zh-CN" altLang="zh-CN" dirty="0"/>
              <a:t>π弧度</a:t>
            </a:r>
            <a:r>
              <a:rPr lang="en-US" altLang="zh-CN" dirty="0"/>
              <a:t>=6.2832</a:t>
            </a:r>
            <a:r>
              <a:rPr lang="zh-CN" altLang="zh-CN" dirty="0"/>
              <a:t>弧度</a:t>
            </a:r>
            <a:r>
              <a:rPr lang="en-US" altLang="zh-CN" dirty="0"/>
              <a:t>(rad)</a:t>
            </a:r>
            <a:r>
              <a:rPr lang="zh-CN" altLang="zh-CN" dirty="0"/>
              <a:t>。</a:t>
            </a:r>
            <a:r>
              <a:rPr lang="en-US" altLang="zh-CN" dirty="0"/>
              <a:t>1</a:t>
            </a:r>
            <a:r>
              <a:rPr lang="zh-CN" altLang="zh-CN" dirty="0"/>
              <a:t>μ</a:t>
            </a:r>
            <a:r>
              <a:rPr lang="en-US" altLang="zh-CN" dirty="0"/>
              <a:t>rad</a:t>
            </a:r>
            <a:r>
              <a:rPr lang="zh-CN" altLang="zh-CN" dirty="0"/>
              <a:t>（微弧度）＝</a:t>
            </a:r>
            <a:r>
              <a:rPr lang="en-US" altLang="zh-CN" dirty="0"/>
              <a:t>10</a:t>
            </a:r>
            <a:r>
              <a:rPr lang="en-US" altLang="zh-CN" baseline="30000" dirty="0"/>
              <a:t>-6</a:t>
            </a:r>
            <a:r>
              <a:rPr lang="en-US" altLang="zh-CN" dirty="0"/>
              <a:t>rad</a:t>
            </a:r>
            <a:r>
              <a:rPr lang="zh-CN" altLang="zh-CN" dirty="0"/>
              <a:t>（弧度）。角度和弧度的换算关系为：</a:t>
            </a:r>
            <a:r>
              <a:rPr lang="en-US" altLang="zh-CN" dirty="0"/>
              <a:t>1</a:t>
            </a:r>
            <a:r>
              <a:rPr lang="zh-CN" altLang="zh-CN" dirty="0"/>
              <a:t>°</a:t>
            </a:r>
            <a:r>
              <a:rPr lang="en-US" altLang="zh-CN" dirty="0"/>
              <a:t>=0.017453rad</a:t>
            </a:r>
            <a:r>
              <a:rPr lang="zh-CN" altLang="zh-CN" dirty="0"/>
              <a:t>，或</a:t>
            </a:r>
            <a:r>
              <a:rPr lang="en-US" altLang="zh-CN" dirty="0"/>
              <a:t>1rad</a:t>
            </a:r>
            <a:r>
              <a:rPr lang="zh-CN" altLang="zh-CN" dirty="0"/>
              <a:t>＝</a:t>
            </a:r>
            <a:r>
              <a:rPr lang="en-US" altLang="zh-CN" dirty="0"/>
              <a:t>57.295764</a:t>
            </a:r>
            <a:r>
              <a:rPr lang="zh-CN" altLang="zh-CN" dirty="0"/>
              <a:t>°</a:t>
            </a:r>
          </a:p>
        </p:txBody>
      </p:sp>
    </p:spTree>
    <p:extLst>
      <p:ext uri="{BB962C8B-B14F-4D97-AF65-F5344CB8AC3E}">
        <p14:creationId xmlns:p14="http://schemas.microsoft.com/office/powerpoint/2010/main" val="36139199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dirty="0"/>
              <a:t>五、</a:t>
            </a:r>
            <a:r>
              <a:rPr lang="zh-CN" altLang="zh-CN" dirty="0" smtClean="0"/>
              <a:t>测量方法</a:t>
            </a:r>
            <a:endParaRPr lang="zh-CN" altLang="en-US" dirty="0"/>
          </a:p>
        </p:txBody>
      </p:sp>
      <p:sp>
        <p:nvSpPr>
          <p:cNvPr id="3" name="内容占位符 2"/>
          <p:cNvSpPr>
            <a:spLocks noGrp="1"/>
          </p:cNvSpPr>
          <p:nvPr>
            <p:ph idx="1"/>
          </p:nvPr>
        </p:nvSpPr>
        <p:spPr/>
        <p:txBody>
          <a:bodyPr/>
          <a:lstStyle/>
          <a:p>
            <a:r>
              <a:rPr lang="en-US" altLang="zh-CN" dirty="0" smtClean="0"/>
              <a:t>      </a:t>
            </a:r>
            <a:r>
              <a:rPr lang="zh-CN" altLang="zh-CN" dirty="0" smtClean="0"/>
              <a:t>测量方法</a:t>
            </a:r>
            <a:r>
              <a:rPr lang="zh-CN" altLang="zh-CN" dirty="0"/>
              <a:t>是指在进行测量时所用的，按类别叙述的一组操作逻辑次序。</a:t>
            </a:r>
          </a:p>
          <a:p>
            <a:r>
              <a:rPr lang="en-US" altLang="zh-CN" dirty="0" smtClean="0"/>
              <a:t>      </a:t>
            </a:r>
            <a:r>
              <a:rPr lang="zh-CN" altLang="zh-CN" dirty="0" smtClean="0"/>
              <a:t>测量方法</a:t>
            </a:r>
            <a:r>
              <a:rPr lang="zh-CN" altLang="zh-CN" dirty="0"/>
              <a:t>按实几何量是否为欲几何量可分为直接测量和间接测量；按示值是否为被测量的量值可分为绝对测量和相对测量；按测量时被测表面与量仪是否接触可分为接触测量和非接触测量；按零件被测几何量的多少可分为单项测量和综合测量；按测量结果对工艺所起作用可分为主动测量和被动测量；按测量过程自动化程度可分为自动化测量和非自动化测量。</a:t>
            </a:r>
          </a:p>
          <a:p>
            <a:endParaRPr lang="zh-CN" altLang="en-US" dirty="0"/>
          </a:p>
        </p:txBody>
      </p:sp>
    </p:spTree>
    <p:extLst>
      <p:ext uri="{BB962C8B-B14F-4D97-AF65-F5344CB8AC3E}">
        <p14:creationId xmlns:p14="http://schemas.microsoft.com/office/powerpoint/2010/main" val="36139199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dirty="0"/>
              <a:t>六、测量误差</a:t>
            </a:r>
            <a:r>
              <a:rPr lang="zh-CN" altLang="zh-CN" dirty="0" smtClean="0"/>
              <a:t>分析</a:t>
            </a:r>
            <a:endParaRPr lang="zh-CN" altLang="en-US" dirty="0"/>
          </a:p>
        </p:txBody>
      </p:sp>
      <p:sp>
        <p:nvSpPr>
          <p:cNvPr id="3" name="内容占位符 2"/>
          <p:cNvSpPr>
            <a:spLocks noGrp="1"/>
          </p:cNvSpPr>
          <p:nvPr>
            <p:ph idx="1"/>
          </p:nvPr>
        </p:nvSpPr>
        <p:spPr/>
        <p:txBody>
          <a:bodyPr>
            <a:normAutofit lnSpcReduction="10000"/>
          </a:bodyPr>
          <a:lstStyle/>
          <a:p>
            <a:r>
              <a:rPr lang="zh-CN" altLang="zh-CN" dirty="0"/>
              <a:t>（一）测量误差定义</a:t>
            </a:r>
          </a:p>
          <a:p>
            <a:r>
              <a:rPr lang="zh-CN" altLang="zh-CN" dirty="0"/>
              <a:t>测量误差是指被测量的测得值</a:t>
            </a:r>
            <a:r>
              <a:rPr lang="en-US" altLang="zh-CN" dirty="0"/>
              <a:t>x</a:t>
            </a:r>
            <a:r>
              <a:rPr lang="zh-CN" altLang="zh-CN" dirty="0"/>
              <a:t>与其</a:t>
            </a:r>
            <a:r>
              <a:rPr lang="en-US" altLang="zh-CN" dirty="0"/>
              <a:t>x</a:t>
            </a:r>
            <a:r>
              <a:rPr lang="en-US" altLang="zh-CN" baseline="-25000" dirty="0"/>
              <a:t>0</a:t>
            </a:r>
            <a:r>
              <a:rPr lang="zh-CN" altLang="zh-CN" dirty="0"/>
              <a:t>真值之差，即△</a:t>
            </a:r>
            <a:r>
              <a:rPr lang="en-US" altLang="zh-CN" dirty="0"/>
              <a:t>= x </a:t>
            </a:r>
            <a:r>
              <a:rPr lang="zh-CN" altLang="zh-CN" dirty="0"/>
              <a:t>－</a:t>
            </a:r>
            <a:r>
              <a:rPr lang="en-US" altLang="zh-CN" dirty="0"/>
              <a:t>x</a:t>
            </a:r>
            <a:r>
              <a:rPr lang="en-US" altLang="zh-CN" baseline="-25000" dirty="0"/>
              <a:t>0</a:t>
            </a:r>
            <a:r>
              <a:rPr lang="zh-CN" altLang="zh-CN" dirty="0"/>
              <a:t>。</a:t>
            </a:r>
          </a:p>
          <a:p>
            <a:r>
              <a:rPr lang="zh-CN" altLang="zh-CN" dirty="0"/>
              <a:t>由于真值是不可能确切获得的，因而上述用于测量误差的定义也是理想概念。在实际工作中往往将比被测量值的可信度（精度）更高的值，作为其当前测量值的“真值”。</a:t>
            </a:r>
          </a:p>
          <a:p>
            <a:r>
              <a:rPr lang="zh-CN" altLang="zh-CN" dirty="0"/>
              <a:t>（二）误差来源</a:t>
            </a:r>
          </a:p>
          <a:p>
            <a:r>
              <a:rPr lang="zh-CN" altLang="zh-CN" dirty="0"/>
              <a:t>测量误差主要由测量器具、测量方法、测量环境和测量人员等方面因素产生。</a:t>
            </a:r>
          </a:p>
          <a:p>
            <a:r>
              <a:rPr lang="en-US" altLang="zh-CN" dirty="0"/>
              <a:t>1</a:t>
            </a:r>
            <a:r>
              <a:rPr lang="zh-CN" altLang="zh-CN" dirty="0"/>
              <a:t>、测量</a:t>
            </a:r>
            <a:r>
              <a:rPr lang="zh-CN" altLang="zh-CN" dirty="0" smtClean="0"/>
              <a:t>器具</a:t>
            </a:r>
            <a:r>
              <a:rPr lang="zh-CN" altLang="en-US" dirty="0" smtClean="0"/>
              <a:t>；</a:t>
            </a:r>
            <a:r>
              <a:rPr lang="en-US" altLang="zh-CN" dirty="0" smtClean="0"/>
              <a:t>2</a:t>
            </a:r>
            <a:r>
              <a:rPr lang="zh-CN" altLang="zh-CN" dirty="0"/>
              <a:t>、</a:t>
            </a:r>
            <a:r>
              <a:rPr lang="zh-CN" altLang="zh-CN" dirty="0" smtClean="0"/>
              <a:t>测量方法</a:t>
            </a:r>
            <a:r>
              <a:rPr lang="zh-CN" altLang="en-US" dirty="0" smtClean="0"/>
              <a:t>；</a:t>
            </a:r>
            <a:r>
              <a:rPr lang="en-US" altLang="zh-CN" dirty="0" smtClean="0"/>
              <a:t>3</a:t>
            </a:r>
            <a:r>
              <a:rPr lang="zh-CN" altLang="zh-CN" dirty="0"/>
              <a:t>、测量</a:t>
            </a:r>
            <a:r>
              <a:rPr lang="zh-CN" altLang="zh-CN" dirty="0" smtClean="0"/>
              <a:t>环境</a:t>
            </a:r>
            <a:r>
              <a:rPr lang="zh-CN" altLang="en-US" dirty="0" smtClean="0"/>
              <a:t>；</a:t>
            </a:r>
            <a:r>
              <a:rPr lang="en-US" altLang="zh-CN" dirty="0" smtClean="0"/>
              <a:t>4</a:t>
            </a:r>
            <a:r>
              <a:rPr lang="zh-CN" altLang="zh-CN" dirty="0"/>
              <a:t>、</a:t>
            </a:r>
            <a:r>
              <a:rPr lang="zh-CN" altLang="zh-CN" dirty="0" smtClean="0"/>
              <a:t>测量人员</a:t>
            </a:r>
            <a:r>
              <a:rPr lang="zh-CN" altLang="en-US" dirty="0" smtClean="0"/>
              <a:t>。</a:t>
            </a:r>
            <a:endParaRPr lang="en-US" altLang="zh-CN" dirty="0" smtClean="0"/>
          </a:p>
          <a:p>
            <a:r>
              <a:rPr lang="zh-CN" altLang="zh-CN" dirty="0"/>
              <a:t>（三）测量误差分类及减少其影响的方法</a:t>
            </a:r>
          </a:p>
          <a:p>
            <a:r>
              <a:rPr lang="zh-CN" altLang="zh-CN" dirty="0"/>
              <a:t>测量误差按其产生的原因、出现的规律、及其对测量结果的影响，可以分为系统误差、随机误差和粗大误差。</a:t>
            </a:r>
          </a:p>
          <a:p>
            <a:r>
              <a:rPr lang="en-US" altLang="zh-CN" dirty="0"/>
              <a:t>1</a:t>
            </a:r>
            <a:r>
              <a:rPr lang="zh-CN" altLang="zh-CN" dirty="0"/>
              <a:t>、系统误差</a:t>
            </a:r>
          </a:p>
          <a:p>
            <a:r>
              <a:rPr lang="en-US" altLang="zh-CN" dirty="0" smtClean="0"/>
              <a:t>2</a:t>
            </a:r>
            <a:r>
              <a:rPr lang="zh-CN" altLang="zh-CN" dirty="0"/>
              <a:t>、随机误差</a:t>
            </a:r>
          </a:p>
          <a:p>
            <a:r>
              <a:rPr lang="en-US" altLang="zh-CN" dirty="0" smtClean="0"/>
              <a:t>3</a:t>
            </a:r>
            <a:r>
              <a:rPr lang="zh-CN" altLang="zh-CN" dirty="0"/>
              <a:t>、粗大误差</a:t>
            </a:r>
          </a:p>
          <a:p>
            <a:endParaRPr lang="zh-CN" altLang="en-US" dirty="0"/>
          </a:p>
        </p:txBody>
      </p:sp>
    </p:spTree>
    <p:extLst>
      <p:ext uri="{BB962C8B-B14F-4D97-AF65-F5344CB8AC3E}">
        <p14:creationId xmlns:p14="http://schemas.microsoft.com/office/powerpoint/2010/main" val="36139199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sp>
        <p:nvSpPr>
          <p:cNvPr id="3" name="内容占位符 2"/>
          <p:cNvSpPr>
            <a:spLocks noGrp="1"/>
          </p:cNvSpPr>
          <p:nvPr>
            <p:ph idx="1"/>
          </p:nvPr>
        </p:nvSpPr>
        <p:spPr/>
        <p:txBody>
          <a:bodyPr>
            <a:normAutofit/>
          </a:bodyPr>
          <a:lstStyle/>
          <a:p>
            <a:r>
              <a:rPr lang="zh-CN" altLang="zh-CN" dirty="0"/>
              <a:t>七、等精度直接测量的数据处理</a:t>
            </a:r>
          </a:p>
          <a:p>
            <a:r>
              <a:rPr lang="zh-CN" altLang="zh-CN" dirty="0"/>
              <a:t>等精度直接测量就是在同一条件下</a:t>
            </a:r>
            <a:r>
              <a:rPr lang="en-US" altLang="zh-CN" dirty="0"/>
              <a:t>(</a:t>
            </a:r>
            <a:r>
              <a:rPr lang="zh-CN" altLang="zh-CN" dirty="0"/>
              <a:t>即等精度条件</a:t>
            </a:r>
            <a:r>
              <a:rPr lang="en-US" altLang="zh-CN" dirty="0"/>
              <a:t>)</a:t>
            </a:r>
            <a:r>
              <a:rPr lang="zh-CN" altLang="zh-CN" dirty="0"/>
              <a:t>，对某一量值进行</a:t>
            </a:r>
            <a:r>
              <a:rPr lang="en-US" altLang="zh-CN" dirty="0"/>
              <a:t>n</a:t>
            </a:r>
            <a:r>
              <a:rPr lang="zh-CN" altLang="zh-CN" dirty="0"/>
              <a:t>次重复测量而获得一系列的测量值。在这些测量值中，可能同时含有系统误差、随机误差和粗大误差。为了获得正确的测量结果，应对各类误差分别进行处理。</a:t>
            </a:r>
          </a:p>
          <a:p>
            <a:r>
              <a:rPr lang="zh-CN" altLang="zh-CN" dirty="0"/>
              <a:t>（一）数据处理的步骤：</a:t>
            </a:r>
          </a:p>
          <a:p>
            <a:r>
              <a:rPr lang="en-US" altLang="zh-CN" dirty="0"/>
              <a:t>1</a:t>
            </a:r>
            <a:r>
              <a:rPr lang="zh-CN" altLang="zh-CN" dirty="0"/>
              <a:t>、判断系统误差</a:t>
            </a:r>
          </a:p>
          <a:p>
            <a:r>
              <a:rPr lang="en-US" altLang="zh-CN" dirty="0" smtClean="0"/>
              <a:t>2</a:t>
            </a:r>
            <a:r>
              <a:rPr lang="zh-CN" altLang="zh-CN" dirty="0"/>
              <a:t>、求算术平均值</a:t>
            </a:r>
          </a:p>
          <a:p>
            <a:r>
              <a:rPr lang="en-US" altLang="zh-CN" dirty="0"/>
              <a:t>3</a:t>
            </a:r>
            <a:r>
              <a:rPr lang="zh-CN" altLang="zh-CN" dirty="0"/>
              <a:t>、计算残余误差</a:t>
            </a:r>
            <a:r>
              <a:rPr lang="en-US" altLang="zh-CN" i="1" dirty="0"/>
              <a:t>V</a:t>
            </a:r>
            <a:r>
              <a:rPr lang="en-US" altLang="zh-CN" i="1" baseline="-25000" dirty="0"/>
              <a:t>i</a:t>
            </a:r>
            <a:endParaRPr lang="zh-CN" altLang="zh-CN" dirty="0"/>
          </a:p>
          <a:p>
            <a:r>
              <a:rPr lang="en-US" altLang="zh-CN" dirty="0"/>
              <a:t>4</a:t>
            </a:r>
            <a:r>
              <a:rPr lang="zh-CN" altLang="zh-CN" dirty="0"/>
              <a:t>、计算单次测量的标准偏差</a:t>
            </a:r>
            <a:r>
              <a:rPr lang="zh-CN" altLang="zh-CN" i="1" dirty="0"/>
              <a:t>σ</a:t>
            </a:r>
            <a:endParaRPr lang="zh-CN" altLang="zh-CN" dirty="0"/>
          </a:p>
          <a:p>
            <a:r>
              <a:rPr lang="en-US" altLang="zh-CN" dirty="0"/>
              <a:t>5</a:t>
            </a:r>
            <a:r>
              <a:rPr lang="zh-CN" altLang="zh-CN" dirty="0"/>
              <a:t>、判断有无粗大误差</a:t>
            </a:r>
          </a:p>
          <a:p>
            <a:r>
              <a:rPr lang="en-US" altLang="zh-CN" dirty="0"/>
              <a:t>6</a:t>
            </a:r>
            <a:r>
              <a:rPr lang="zh-CN" altLang="zh-CN" dirty="0"/>
              <a:t>、求算术平均值的标准偏差</a:t>
            </a:r>
            <a:r>
              <a:rPr lang="zh-CN" altLang="zh-CN" i="1" dirty="0"/>
              <a:t>σ</a:t>
            </a:r>
            <a:r>
              <a:rPr lang="en-US" altLang="zh-CN" dirty="0"/>
              <a:t> </a:t>
            </a:r>
            <a:endParaRPr lang="zh-CN" altLang="zh-CN" dirty="0"/>
          </a:p>
          <a:p>
            <a:r>
              <a:rPr lang="en-US" altLang="zh-CN" dirty="0"/>
              <a:t>7</a:t>
            </a:r>
            <a:r>
              <a:rPr lang="zh-CN" altLang="zh-CN" dirty="0"/>
              <a:t>、测量结果的表示方法</a:t>
            </a:r>
          </a:p>
          <a:p>
            <a:endParaRPr lang="zh-CN" altLang="en-US" dirty="0"/>
          </a:p>
        </p:txBody>
      </p:sp>
    </p:spTree>
    <p:extLst>
      <p:ext uri="{BB962C8B-B14F-4D97-AF65-F5344CB8AC3E}">
        <p14:creationId xmlns:p14="http://schemas.microsoft.com/office/powerpoint/2010/main" val="361391997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Consolas"/>
        <a:ea typeface="微软雅黑"/>
        <a:cs typeface=""/>
      </a:majorFont>
      <a:minorFont>
        <a:latin typeface="Verdana"/>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117</TotalTime>
  <Words>1362</Words>
  <Application>Microsoft Office PowerPoint</Application>
  <PresentationFormat>自定义</PresentationFormat>
  <Paragraphs>64</Paragraphs>
  <Slides>14</Slides>
  <Notes>0</Notes>
  <HiddenSlides>0</HiddenSlides>
  <MMClips>0</MMClips>
  <ScaleCrop>false</ScaleCrop>
  <HeadingPairs>
    <vt:vector size="4" baseType="variant">
      <vt:variant>
        <vt:lpstr>主题</vt:lpstr>
      </vt:variant>
      <vt:variant>
        <vt:i4>1</vt:i4>
      </vt:variant>
      <vt:variant>
        <vt:lpstr>幻灯片标题</vt:lpstr>
      </vt:variant>
      <vt:variant>
        <vt:i4>14</vt:i4>
      </vt:variant>
    </vt:vector>
  </HeadingPairs>
  <TitlesOfParts>
    <vt:vector size="15" baseType="lpstr">
      <vt:lpstr>Office 主题​​</vt:lpstr>
      <vt:lpstr>PowerPoint 演示文稿</vt:lpstr>
      <vt:lpstr>任务描述：</vt:lpstr>
      <vt:lpstr>知识链接：</vt:lpstr>
      <vt:lpstr>二、机械测量的基本概念</vt:lpstr>
      <vt:lpstr>三、测量基准和量值的传递</vt:lpstr>
      <vt:lpstr>四、常用测量单位及其换算</vt:lpstr>
      <vt:lpstr>五、测量方法</vt:lpstr>
      <vt:lpstr>六、测量误差分析</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cp:lastModifiedBy>
  <cp:revision>27</cp:revision>
  <dcterms:created xsi:type="dcterms:W3CDTF">2022-09-09T23:31:43Z</dcterms:created>
  <dcterms:modified xsi:type="dcterms:W3CDTF">2023-02-20T05:37:58Z</dcterms:modified>
</cp:coreProperties>
</file>